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</p:sldIdLst>
  <p:sldSz cx="18288000" cy="10287000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Bold" panose="00000800000000000000" charset="0"/>
      <p:regular r:id="rId17"/>
      <p:bold r:id="rId18"/>
    </p:embeddedFont>
    <p:embeddedFont>
      <p:font typeface="Montserrat Heavy" panose="020B0604020202020204" charset="0"/>
      <p:regular r:id="rId19"/>
      <p:bold r:id="rId20"/>
    </p:embeddedFont>
    <p:embeddedFont>
      <p:font typeface="Montserrat Semi-Bold" panose="020B0604020202020204" charset="0"/>
      <p:regular r:id="rId21"/>
      <p:bold r:id="rId22"/>
    </p:embeddedFont>
    <p:embeddedFont>
      <p:font typeface="Montserrat Ultra-Bold" panose="020B060402020202020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 autoAdjust="0"/>
    <p:restoredTop sz="94645" autoAdjust="0"/>
  </p:normalViewPr>
  <p:slideViewPr>
    <p:cSldViewPr>
      <p:cViewPr varScale="1">
        <p:scale>
          <a:sx n="51" d="100"/>
          <a:sy n="51" d="100"/>
        </p:scale>
        <p:origin x="76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129845" y="-1508008"/>
            <a:ext cx="89162" cy="3916668"/>
            <a:chOff x="0" y="0"/>
            <a:chExt cx="23483" cy="10315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83" cy="1031550"/>
            </a:xfrm>
            <a:custGeom>
              <a:avLst/>
              <a:gdLst/>
              <a:ahLst/>
              <a:cxnLst/>
              <a:rect l="l" t="t" r="r" b="b"/>
              <a:pathLst>
                <a:path w="23483" h="1031550">
                  <a:moveTo>
                    <a:pt x="11741" y="0"/>
                  </a:moveTo>
                  <a:lnTo>
                    <a:pt x="11741" y="0"/>
                  </a:lnTo>
                  <a:cubicBezTo>
                    <a:pt x="14855" y="0"/>
                    <a:pt x="17842" y="1237"/>
                    <a:pt x="20044" y="3439"/>
                  </a:cubicBezTo>
                  <a:cubicBezTo>
                    <a:pt x="22246" y="5641"/>
                    <a:pt x="23483" y="8627"/>
                    <a:pt x="23483" y="11741"/>
                  </a:cubicBezTo>
                  <a:lnTo>
                    <a:pt x="23483" y="1019809"/>
                  </a:lnTo>
                  <a:cubicBezTo>
                    <a:pt x="23483" y="1026294"/>
                    <a:pt x="18226" y="1031550"/>
                    <a:pt x="11741" y="1031550"/>
                  </a:cubicBezTo>
                  <a:lnTo>
                    <a:pt x="11741" y="1031550"/>
                  </a:lnTo>
                  <a:cubicBezTo>
                    <a:pt x="5257" y="1031550"/>
                    <a:pt x="0" y="1026294"/>
                    <a:pt x="0" y="1019809"/>
                  </a:cubicBezTo>
                  <a:lnTo>
                    <a:pt x="0" y="11741"/>
                  </a:lnTo>
                  <a:cubicBezTo>
                    <a:pt x="0" y="5257"/>
                    <a:pt x="5257" y="0"/>
                    <a:pt x="117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483" cy="1069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90481" y="5339932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5" y="0"/>
                </a:lnTo>
                <a:lnTo>
                  <a:pt x="4084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1704815" y="-3236396"/>
            <a:ext cx="11893591" cy="16041618"/>
            <a:chOff x="0" y="0"/>
            <a:chExt cx="15858122" cy="21388824"/>
          </a:xfrm>
        </p:grpSpPr>
        <p:grpSp>
          <p:nvGrpSpPr>
            <p:cNvPr id="7" name="Group 7"/>
            <p:cNvGrpSpPr/>
            <p:nvPr/>
          </p:nvGrpSpPr>
          <p:grpSpPr>
            <a:xfrm rot="1526191">
              <a:off x="2130848" y="1882619"/>
              <a:ext cx="11596426" cy="12539455"/>
              <a:chOff x="0" y="0"/>
              <a:chExt cx="2542869" cy="274965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42869" cy="2749656"/>
              </a:xfrm>
              <a:custGeom>
                <a:avLst/>
                <a:gdLst/>
                <a:ahLst/>
                <a:cxnLst/>
                <a:rect l="l" t="t" r="r" b="b"/>
                <a:pathLst>
                  <a:path w="2542869" h="2749656">
                    <a:moveTo>
                      <a:pt x="80186" y="0"/>
                    </a:moveTo>
                    <a:lnTo>
                      <a:pt x="2462683" y="0"/>
                    </a:lnTo>
                    <a:cubicBezTo>
                      <a:pt x="2483950" y="0"/>
                      <a:pt x="2504345" y="8448"/>
                      <a:pt x="2519383" y="23486"/>
                    </a:cubicBezTo>
                    <a:cubicBezTo>
                      <a:pt x="2534421" y="38524"/>
                      <a:pt x="2542869" y="58919"/>
                      <a:pt x="2542869" y="80186"/>
                    </a:cubicBezTo>
                    <a:lnTo>
                      <a:pt x="2542869" y="2669470"/>
                    </a:lnTo>
                    <a:cubicBezTo>
                      <a:pt x="2542869" y="2690737"/>
                      <a:pt x="2534421" y="2711133"/>
                      <a:pt x="2519383" y="2726170"/>
                    </a:cubicBezTo>
                    <a:cubicBezTo>
                      <a:pt x="2504345" y="2741208"/>
                      <a:pt x="2483950" y="2749656"/>
                      <a:pt x="2462683" y="2749656"/>
                    </a:cubicBezTo>
                    <a:lnTo>
                      <a:pt x="80186" y="2749656"/>
                    </a:lnTo>
                    <a:cubicBezTo>
                      <a:pt x="58919" y="2749656"/>
                      <a:pt x="38524" y="2741208"/>
                      <a:pt x="23486" y="2726170"/>
                    </a:cubicBezTo>
                    <a:cubicBezTo>
                      <a:pt x="8448" y="2711133"/>
                      <a:pt x="0" y="2690737"/>
                      <a:pt x="0" y="2669470"/>
                    </a:cubicBezTo>
                    <a:lnTo>
                      <a:pt x="0" y="80186"/>
                    </a:lnTo>
                    <a:cubicBezTo>
                      <a:pt x="0" y="58919"/>
                      <a:pt x="8448" y="38524"/>
                      <a:pt x="23486" y="23486"/>
                    </a:cubicBezTo>
                    <a:cubicBezTo>
                      <a:pt x="38524" y="8448"/>
                      <a:pt x="58919" y="0"/>
                      <a:pt x="801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A4AC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542869" cy="2787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860195">
              <a:off x="2490728" y="2924131"/>
              <a:ext cx="11279025" cy="10527120"/>
              <a:chOff x="0" y="0"/>
              <a:chExt cx="1454864" cy="1357877"/>
            </a:xfrm>
          </p:grpSpPr>
          <p:sp>
            <p:nvSpPr>
              <p:cNvPr id="11" name="Freeform 11"/>
              <p:cNvSpPr/>
              <p:nvPr/>
            </p:nvSpPr>
            <p:spPr>
              <a:xfrm rot="3862590">
                <a:off x="-174358" y="-245605"/>
                <a:ext cx="1812578" cy="1849087"/>
              </a:xfrm>
              <a:custGeom>
                <a:avLst/>
                <a:gdLst/>
                <a:ahLst/>
                <a:cxnLst/>
                <a:rect l="l" t="t" r="r" b="b"/>
                <a:pathLst>
                  <a:path w="1812578" h="1849087">
                    <a:moveTo>
                      <a:pt x="10692" y="1212491"/>
                    </a:moveTo>
                    <a:lnTo>
                      <a:pt x="568551" y="49375"/>
                    </a:lnTo>
                    <a:cubicBezTo>
                      <a:pt x="578006" y="29660"/>
                      <a:pt x="594906" y="14509"/>
                      <a:pt x="615533" y="7255"/>
                    </a:cubicBezTo>
                    <a:cubicBezTo>
                      <a:pt x="636160" y="0"/>
                      <a:pt x="658823" y="1237"/>
                      <a:pt x="678538" y="10693"/>
                    </a:cubicBezTo>
                    <a:lnTo>
                      <a:pt x="1754206" y="526608"/>
                    </a:lnTo>
                    <a:cubicBezTo>
                      <a:pt x="1795260" y="546299"/>
                      <a:pt x="1812578" y="595542"/>
                      <a:pt x="1792888" y="636596"/>
                    </a:cubicBezTo>
                    <a:lnTo>
                      <a:pt x="1235029" y="1799712"/>
                    </a:lnTo>
                    <a:cubicBezTo>
                      <a:pt x="1225574" y="1819427"/>
                      <a:pt x="1208674" y="1834578"/>
                      <a:pt x="1188047" y="1841833"/>
                    </a:cubicBezTo>
                    <a:cubicBezTo>
                      <a:pt x="1167420" y="1849087"/>
                      <a:pt x="1144757" y="1847850"/>
                      <a:pt x="1125042" y="1838394"/>
                    </a:cubicBezTo>
                    <a:lnTo>
                      <a:pt x="49374" y="1322479"/>
                    </a:lnTo>
                    <a:cubicBezTo>
                      <a:pt x="29660" y="1313023"/>
                      <a:pt x="14508" y="1296123"/>
                      <a:pt x="7254" y="1275496"/>
                    </a:cubicBezTo>
                    <a:cubicBezTo>
                      <a:pt x="0" y="1254870"/>
                      <a:pt x="1237" y="1232206"/>
                      <a:pt x="10692" y="1212491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8624" t="-1493" r="-39763" b="-1493"/>
                </a:stretch>
              </a:blipFill>
              <a:ln w="276225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1526191">
              <a:off x="4895211" y="9718220"/>
              <a:ext cx="9028356" cy="10227431"/>
              <a:chOff x="0" y="0"/>
              <a:chExt cx="2216949" cy="251138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216949" cy="2511387"/>
              </a:xfrm>
              <a:custGeom>
                <a:avLst/>
                <a:gdLst/>
                <a:ahLst/>
                <a:cxnLst/>
                <a:rect l="l" t="t" r="r" b="b"/>
                <a:pathLst>
                  <a:path w="2216949" h="2511387">
                    <a:moveTo>
                      <a:pt x="102994" y="0"/>
                    </a:moveTo>
                    <a:lnTo>
                      <a:pt x="2113954" y="0"/>
                    </a:lnTo>
                    <a:cubicBezTo>
                      <a:pt x="2170837" y="0"/>
                      <a:pt x="2216949" y="46112"/>
                      <a:pt x="2216949" y="102994"/>
                    </a:cubicBezTo>
                    <a:lnTo>
                      <a:pt x="2216949" y="2408392"/>
                    </a:lnTo>
                    <a:cubicBezTo>
                      <a:pt x="2216949" y="2465275"/>
                      <a:pt x="2170837" y="2511387"/>
                      <a:pt x="2113954" y="2511387"/>
                    </a:cubicBezTo>
                    <a:lnTo>
                      <a:pt x="102994" y="2511387"/>
                    </a:lnTo>
                    <a:cubicBezTo>
                      <a:pt x="46112" y="2511387"/>
                      <a:pt x="0" y="2465275"/>
                      <a:pt x="0" y="2408392"/>
                    </a:cubicBezTo>
                    <a:lnTo>
                      <a:pt x="0" y="102994"/>
                    </a:lnTo>
                    <a:cubicBezTo>
                      <a:pt x="0" y="46112"/>
                      <a:pt x="46112" y="0"/>
                      <a:pt x="10299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A4AC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2216949" cy="25494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3860195">
              <a:off x="4831957" y="11238683"/>
              <a:ext cx="9167267" cy="7659912"/>
              <a:chOff x="0" y="0"/>
              <a:chExt cx="1324152" cy="1106425"/>
            </a:xfrm>
          </p:grpSpPr>
          <p:sp>
            <p:nvSpPr>
              <p:cNvPr id="16" name="Freeform 16"/>
              <p:cNvSpPr/>
              <p:nvPr/>
            </p:nvSpPr>
            <p:spPr>
              <a:xfrm rot="3826431">
                <a:off x="-95646" y="-254059"/>
                <a:ext cx="1526498" cy="1614542"/>
              </a:xfrm>
              <a:custGeom>
                <a:avLst/>
                <a:gdLst/>
                <a:ahLst/>
                <a:cxnLst/>
                <a:rect l="l" t="t" r="r" b="b"/>
                <a:pathLst>
                  <a:path w="1526498" h="1614542">
                    <a:moveTo>
                      <a:pt x="13703" y="1065727"/>
                    </a:moveTo>
                    <a:lnTo>
                      <a:pt x="509216" y="59870"/>
                    </a:lnTo>
                    <a:cubicBezTo>
                      <a:pt x="521104" y="35738"/>
                      <a:pt x="542092" y="17316"/>
                      <a:pt x="567563" y="8658"/>
                    </a:cubicBezTo>
                    <a:cubicBezTo>
                      <a:pt x="593033" y="0"/>
                      <a:pt x="620900" y="1815"/>
                      <a:pt x="645033" y="13704"/>
                    </a:cubicBezTo>
                    <a:lnTo>
                      <a:pt x="1455575" y="412999"/>
                    </a:lnTo>
                    <a:cubicBezTo>
                      <a:pt x="1505828" y="437755"/>
                      <a:pt x="1526498" y="498563"/>
                      <a:pt x="1501742" y="548816"/>
                    </a:cubicBezTo>
                    <a:lnTo>
                      <a:pt x="1006229" y="1554672"/>
                    </a:lnTo>
                    <a:cubicBezTo>
                      <a:pt x="994340" y="1578805"/>
                      <a:pt x="973352" y="1597226"/>
                      <a:pt x="947882" y="1605884"/>
                    </a:cubicBezTo>
                    <a:cubicBezTo>
                      <a:pt x="922411" y="1614542"/>
                      <a:pt x="894544" y="1612728"/>
                      <a:pt x="870412" y="1600839"/>
                    </a:cubicBezTo>
                    <a:lnTo>
                      <a:pt x="59870" y="1201544"/>
                    </a:lnTo>
                    <a:cubicBezTo>
                      <a:pt x="35737" y="1189655"/>
                      <a:pt x="17316" y="1168667"/>
                      <a:pt x="8658" y="1143197"/>
                    </a:cubicBezTo>
                    <a:cubicBezTo>
                      <a:pt x="0" y="1117726"/>
                      <a:pt x="1815" y="1089859"/>
                      <a:pt x="13703" y="1065727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3880" t="-2138" r="-88366" b="-2138"/>
                </a:stretch>
              </a:blipFill>
              <a:ln w="276225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639770" y="2440434"/>
            <a:ext cx="1185071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8"/>
              </a:lnSpc>
            </a:pPr>
            <a:r>
              <a:rPr lang="en-GB" sz="7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SOFTWARE ARCHITECTURE</a:t>
            </a:r>
            <a:endParaRPr lang="en-US" sz="7200" b="1" dirty="0">
              <a:solidFill>
                <a:schemeClr val="bg1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78527" y="3874355"/>
            <a:ext cx="9224993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6"/>
              </a:lnSpc>
            </a:pPr>
            <a: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Topic: Building a Web-Based Library Management System</a:t>
            </a:r>
            <a:endParaRPr lang="en-US" sz="4155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-2310510" y="-3236396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2"/>
                </a:lnTo>
                <a:lnTo>
                  <a:pt x="0" y="5339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2860093" y="-1859667"/>
            <a:ext cx="912835" cy="6625610"/>
            <a:chOff x="-14743" y="-72630"/>
            <a:chExt cx="247248" cy="1794596"/>
          </a:xfrm>
        </p:grpSpPr>
        <p:sp>
          <p:nvSpPr>
            <p:cNvPr id="21" name="Freeform 21"/>
            <p:cNvSpPr/>
            <p:nvPr/>
          </p:nvSpPr>
          <p:spPr>
            <a:xfrm>
              <a:off x="-14743" y="-72630"/>
              <a:ext cx="232505" cy="1721966"/>
            </a:xfrm>
            <a:custGeom>
              <a:avLst/>
              <a:gdLst/>
              <a:ahLst/>
              <a:cxnLst/>
              <a:rect l="l" t="t" r="r" b="b"/>
              <a:pathLst>
                <a:path w="232505" h="1721966">
                  <a:moveTo>
                    <a:pt x="116253" y="0"/>
                  </a:moveTo>
                  <a:lnTo>
                    <a:pt x="116253" y="0"/>
                  </a:lnTo>
                  <a:cubicBezTo>
                    <a:pt x="180457" y="0"/>
                    <a:pt x="232505" y="52048"/>
                    <a:pt x="232505" y="116253"/>
                  </a:cubicBezTo>
                  <a:lnTo>
                    <a:pt x="232505" y="1605714"/>
                  </a:lnTo>
                  <a:cubicBezTo>
                    <a:pt x="232505" y="1669918"/>
                    <a:pt x="180457" y="1721966"/>
                    <a:pt x="116253" y="1721966"/>
                  </a:cubicBezTo>
                  <a:lnTo>
                    <a:pt x="116253" y="1721966"/>
                  </a:lnTo>
                  <a:cubicBezTo>
                    <a:pt x="52048" y="1721966"/>
                    <a:pt x="0" y="1669918"/>
                    <a:pt x="0" y="1605714"/>
                  </a:cubicBezTo>
                  <a:lnTo>
                    <a:pt x="0" y="116253"/>
                  </a:lnTo>
                  <a:cubicBezTo>
                    <a:pt x="0" y="52048"/>
                    <a:pt x="52048" y="0"/>
                    <a:pt x="11625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32505" cy="1760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43311" y="5676900"/>
            <a:ext cx="9963741" cy="446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4"/>
              </a:lnSpc>
            </a:pP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Group                               : Group 1</a:t>
            </a:r>
          </a:p>
          <a:p>
            <a:pPr algn="just">
              <a:lnSpc>
                <a:spcPts val="3534"/>
              </a:lnSpc>
            </a:pP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Students                          :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Nguyễn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Đăng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Hiếu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23010049</a:t>
            </a:r>
          </a:p>
          <a:p>
            <a:pPr algn="just">
              <a:lnSpc>
                <a:spcPts val="3534"/>
              </a:lnSpc>
            </a:pP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			     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Nguyễn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Trường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Sơn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</a:t>
            </a:r>
            <a:r>
              <a:rPr lang="vi-VN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23010313</a:t>
            </a:r>
          </a:p>
          <a:p>
            <a:pPr algn="just">
              <a:lnSpc>
                <a:spcPts val="3534"/>
              </a:lnSpc>
            </a:pP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			      </a:t>
            </a:r>
            <a:r>
              <a:rPr lang="vi-VN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Đỗ Hữu Đại – 23010825</a:t>
            </a:r>
          </a:p>
          <a:p>
            <a:pPr algn="just">
              <a:lnSpc>
                <a:spcPts val="3534"/>
              </a:lnSpc>
            </a:pPr>
            <a:r>
              <a:rPr lang="vi-VN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			       Bùi Đắc Hợp - 23012022</a:t>
            </a:r>
            <a:endParaRPr lang="en-US" sz="280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534"/>
              </a:lnSpc>
            </a:pPr>
            <a:r>
              <a:rPr lang="vi-VN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Instructor                       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: Vũ Quang Dũng</a:t>
            </a:r>
          </a:p>
          <a:p>
            <a:pPr algn="just">
              <a:lnSpc>
                <a:spcPts val="3534"/>
              </a:lnSpc>
            </a:pPr>
            <a:r>
              <a:rPr lang="vi-VN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          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: </a:t>
            </a:r>
            <a:r>
              <a:rPr lang="vi-VN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 Architecture(N01)</a:t>
            </a:r>
            <a:endParaRPr lang="en-US" sz="280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534"/>
              </a:lnSpc>
            </a:pPr>
            <a:endParaRPr lang="en-US" sz="280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534"/>
              </a:lnSpc>
            </a:pPr>
            <a:endParaRPr lang="en-US" sz="280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534"/>
              </a:lnSpc>
            </a:pPr>
            <a:endParaRPr lang="en-US" sz="280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1203597"/>
            <a:ext cx="5295989" cy="4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3253" b="1" dirty="0">
                <a:solidFill>
                  <a:srgbClr val="008AA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</a:t>
            </a:r>
            <a:r>
              <a:rPr lang="vi-VN" sz="3253" b="1" dirty="0">
                <a:solidFill>
                  <a:srgbClr val="008AA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</a:t>
            </a:r>
            <a:r>
              <a:rPr lang="en-US" sz="3253" b="1" dirty="0">
                <a:solidFill>
                  <a:srgbClr val="008AA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</a:t>
            </a:r>
          </a:p>
        </p:txBody>
      </p:sp>
      <p:grpSp>
        <p:nvGrpSpPr>
          <p:cNvPr id="25" name="Group 25"/>
          <p:cNvGrpSpPr/>
          <p:nvPr/>
        </p:nvGrpSpPr>
        <p:grpSpPr>
          <a:xfrm rot="-5400000">
            <a:off x="2553522" y="7540979"/>
            <a:ext cx="89162" cy="3916668"/>
            <a:chOff x="0" y="0"/>
            <a:chExt cx="23483" cy="1031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483" cy="1031550"/>
            </a:xfrm>
            <a:custGeom>
              <a:avLst/>
              <a:gdLst/>
              <a:ahLst/>
              <a:cxnLst/>
              <a:rect l="l" t="t" r="r" b="b"/>
              <a:pathLst>
                <a:path w="23483" h="1031550">
                  <a:moveTo>
                    <a:pt x="11741" y="0"/>
                  </a:moveTo>
                  <a:lnTo>
                    <a:pt x="11741" y="0"/>
                  </a:lnTo>
                  <a:cubicBezTo>
                    <a:pt x="14855" y="0"/>
                    <a:pt x="17842" y="1237"/>
                    <a:pt x="20044" y="3439"/>
                  </a:cubicBezTo>
                  <a:cubicBezTo>
                    <a:pt x="22246" y="5641"/>
                    <a:pt x="23483" y="8627"/>
                    <a:pt x="23483" y="11741"/>
                  </a:cubicBezTo>
                  <a:lnTo>
                    <a:pt x="23483" y="1019809"/>
                  </a:lnTo>
                  <a:cubicBezTo>
                    <a:pt x="23483" y="1026294"/>
                    <a:pt x="18226" y="1031550"/>
                    <a:pt x="11741" y="1031550"/>
                  </a:cubicBezTo>
                  <a:lnTo>
                    <a:pt x="11741" y="1031550"/>
                  </a:lnTo>
                  <a:cubicBezTo>
                    <a:pt x="5257" y="1031550"/>
                    <a:pt x="0" y="1026294"/>
                    <a:pt x="0" y="1019809"/>
                  </a:cubicBezTo>
                  <a:lnTo>
                    <a:pt x="0" y="11741"/>
                  </a:lnTo>
                  <a:cubicBezTo>
                    <a:pt x="0" y="5257"/>
                    <a:pt x="5257" y="0"/>
                    <a:pt x="117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3483" cy="1069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-709869"/>
            <a:ext cx="4992673" cy="5029249"/>
          </a:xfrm>
          <a:custGeom>
            <a:avLst/>
            <a:gdLst/>
            <a:ahLst/>
            <a:cxnLst/>
            <a:rect l="l" t="t" r="r" b="b"/>
            <a:pathLst>
              <a:path w="4992673" h="5029249">
                <a:moveTo>
                  <a:pt x="0" y="0"/>
                </a:moveTo>
                <a:lnTo>
                  <a:pt x="4992673" y="0"/>
                </a:lnTo>
                <a:lnTo>
                  <a:pt x="4992673" y="5029249"/>
                </a:lnTo>
                <a:lnTo>
                  <a:pt x="0" y="502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862576" y="6877050"/>
            <a:ext cx="4992673" cy="5029249"/>
          </a:xfrm>
          <a:custGeom>
            <a:avLst/>
            <a:gdLst/>
            <a:ahLst/>
            <a:cxnLst/>
            <a:rect l="l" t="t" r="r" b="b"/>
            <a:pathLst>
              <a:path w="4992673" h="5029249">
                <a:moveTo>
                  <a:pt x="0" y="0"/>
                </a:moveTo>
                <a:lnTo>
                  <a:pt x="4992673" y="0"/>
                </a:lnTo>
                <a:lnTo>
                  <a:pt x="4992673" y="5029249"/>
                </a:lnTo>
                <a:lnTo>
                  <a:pt x="0" y="502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802699" y="1743480"/>
            <a:ext cx="16648456" cy="7986356"/>
            <a:chOff x="0" y="0"/>
            <a:chExt cx="4384779" cy="21034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84778" cy="2103402"/>
            </a:xfrm>
            <a:custGeom>
              <a:avLst/>
              <a:gdLst/>
              <a:ahLst/>
              <a:cxnLst/>
              <a:rect l="l" t="t" r="r" b="b"/>
              <a:pathLst>
                <a:path w="4384778" h="2103402">
                  <a:moveTo>
                    <a:pt x="23716" y="0"/>
                  </a:moveTo>
                  <a:lnTo>
                    <a:pt x="4361062" y="0"/>
                  </a:lnTo>
                  <a:cubicBezTo>
                    <a:pt x="4374161" y="0"/>
                    <a:pt x="4384778" y="10618"/>
                    <a:pt x="4384778" y="23716"/>
                  </a:cubicBezTo>
                  <a:lnTo>
                    <a:pt x="4384778" y="2079686"/>
                  </a:lnTo>
                  <a:cubicBezTo>
                    <a:pt x="4384778" y="2085976"/>
                    <a:pt x="4382280" y="2092008"/>
                    <a:pt x="4377832" y="2096456"/>
                  </a:cubicBezTo>
                  <a:cubicBezTo>
                    <a:pt x="4373385" y="2100904"/>
                    <a:pt x="4367352" y="2103402"/>
                    <a:pt x="4361062" y="2103402"/>
                  </a:cubicBezTo>
                  <a:lnTo>
                    <a:pt x="23716" y="2103402"/>
                  </a:lnTo>
                  <a:cubicBezTo>
                    <a:pt x="17426" y="2103402"/>
                    <a:pt x="11394" y="2100904"/>
                    <a:pt x="6946" y="2096456"/>
                  </a:cubicBezTo>
                  <a:cubicBezTo>
                    <a:pt x="2499" y="2092008"/>
                    <a:pt x="0" y="2085976"/>
                    <a:pt x="0" y="2079686"/>
                  </a:cubicBezTo>
                  <a:lnTo>
                    <a:pt x="0" y="23716"/>
                  </a:lnTo>
                  <a:cubicBezTo>
                    <a:pt x="0" y="17426"/>
                    <a:pt x="2499" y="11394"/>
                    <a:pt x="6946" y="6946"/>
                  </a:cubicBezTo>
                  <a:cubicBezTo>
                    <a:pt x="11394" y="2499"/>
                    <a:pt x="17426" y="0"/>
                    <a:pt x="237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384779" cy="2141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8681748" y="-1765124"/>
            <a:ext cx="946882" cy="9344124"/>
            <a:chOff x="0" y="0"/>
            <a:chExt cx="241541" cy="2383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1541" cy="2383598"/>
            </a:xfrm>
            <a:custGeom>
              <a:avLst/>
              <a:gdLst/>
              <a:ahLst/>
              <a:cxnLst/>
              <a:rect l="l" t="t" r="r" b="b"/>
              <a:pathLst>
                <a:path w="241541" h="2383598">
                  <a:moveTo>
                    <a:pt x="120770" y="0"/>
                  </a:moveTo>
                  <a:lnTo>
                    <a:pt x="120770" y="0"/>
                  </a:lnTo>
                  <a:cubicBezTo>
                    <a:pt x="187470" y="0"/>
                    <a:pt x="241541" y="54071"/>
                    <a:pt x="241541" y="120770"/>
                  </a:cubicBezTo>
                  <a:lnTo>
                    <a:pt x="241541" y="2262828"/>
                  </a:lnTo>
                  <a:cubicBezTo>
                    <a:pt x="241541" y="2294858"/>
                    <a:pt x="228817" y="2325576"/>
                    <a:pt x="206168" y="2348225"/>
                  </a:cubicBezTo>
                  <a:cubicBezTo>
                    <a:pt x="183519" y="2370874"/>
                    <a:pt x="152801" y="2383598"/>
                    <a:pt x="120770" y="2383598"/>
                  </a:cubicBezTo>
                  <a:lnTo>
                    <a:pt x="120770" y="2383598"/>
                  </a:lnTo>
                  <a:cubicBezTo>
                    <a:pt x="54071" y="2383598"/>
                    <a:pt x="0" y="2329527"/>
                    <a:pt x="0" y="2262828"/>
                  </a:cubicBezTo>
                  <a:lnTo>
                    <a:pt x="0" y="120770"/>
                  </a:lnTo>
                  <a:cubicBezTo>
                    <a:pt x="0" y="88740"/>
                    <a:pt x="12724" y="58022"/>
                    <a:pt x="35373" y="35373"/>
                  </a:cubicBezTo>
                  <a:cubicBezTo>
                    <a:pt x="58022" y="12724"/>
                    <a:pt x="88740" y="0"/>
                    <a:pt x="1207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1541" cy="2421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4570970" y="3451730"/>
            <a:ext cx="946882" cy="5154194"/>
            <a:chOff x="0" y="0"/>
            <a:chExt cx="241541" cy="12144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1541" cy="1214441"/>
            </a:xfrm>
            <a:custGeom>
              <a:avLst/>
              <a:gdLst/>
              <a:ahLst/>
              <a:cxnLst/>
              <a:rect l="l" t="t" r="r" b="b"/>
              <a:pathLst>
                <a:path w="241541" h="1214441">
                  <a:moveTo>
                    <a:pt x="120770" y="0"/>
                  </a:moveTo>
                  <a:lnTo>
                    <a:pt x="120770" y="0"/>
                  </a:lnTo>
                  <a:cubicBezTo>
                    <a:pt x="187470" y="0"/>
                    <a:pt x="241541" y="54071"/>
                    <a:pt x="241541" y="120770"/>
                  </a:cubicBezTo>
                  <a:lnTo>
                    <a:pt x="241541" y="1093670"/>
                  </a:lnTo>
                  <a:cubicBezTo>
                    <a:pt x="241541" y="1125701"/>
                    <a:pt x="228817" y="1156419"/>
                    <a:pt x="206168" y="1179068"/>
                  </a:cubicBezTo>
                  <a:cubicBezTo>
                    <a:pt x="183519" y="1201717"/>
                    <a:pt x="152801" y="1214441"/>
                    <a:pt x="120770" y="1214441"/>
                  </a:cubicBezTo>
                  <a:lnTo>
                    <a:pt x="120770" y="1214441"/>
                  </a:lnTo>
                  <a:cubicBezTo>
                    <a:pt x="88740" y="1214441"/>
                    <a:pt x="58022" y="1201717"/>
                    <a:pt x="35373" y="1179068"/>
                  </a:cubicBezTo>
                  <a:cubicBezTo>
                    <a:pt x="12724" y="1156419"/>
                    <a:pt x="0" y="1125701"/>
                    <a:pt x="0" y="1093670"/>
                  </a:cubicBezTo>
                  <a:lnTo>
                    <a:pt x="0" y="120770"/>
                  </a:lnTo>
                  <a:cubicBezTo>
                    <a:pt x="0" y="88740"/>
                    <a:pt x="12724" y="58022"/>
                    <a:pt x="35373" y="35373"/>
                  </a:cubicBezTo>
                  <a:cubicBezTo>
                    <a:pt x="58022" y="12724"/>
                    <a:pt x="88740" y="0"/>
                    <a:pt x="1207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1541" cy="1252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2074796" y="3320753"/>
            <a:ext cx="946882" cy="5416149"/>
            <a:chOff x="0" y="0"/>
            <a:chExt cx="241541" cy="13816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1541" cy="1381608"/>
            </a:xfrm>
            <a:custGeom>
              <a:avLst/>
              <a:gdLst/>
              <a:ahLst/>
              <a:cxnLst/>
              <a:rect l="l" t="t" r="r" b="b"/>
              <a:pathLst>
                <a:path w="241541" h="1381608">
                  <a:moveTo>
                    <a:pt x="120770" y="0"/>
                  </a:moveTo>
                  <a:lnTo>
                    <a:pt x="120770" y="0"/>
                  </a:lnTo>
                  <a:cubicBezTo>
                    <a:pt x="187470" y="0"/>
                    <a:pt x="241541" y="54071"/>
                    <a:pt x="241541" y="120770"/>
                  </a:cubicBezTo>
                  <a:lnTo>
                    <a:pt x="241541" y="1260838"/>
                  </a:lnTo>
                  <a:cubicBezTo>
                    <a:pt x="241541" y="1292868"/>
                    <a:pt x="228817" y="1323587"/>
                    <a:pt x="206168" y="1346236"/>
                  </a:cubicBezTo>
                  <a:cubicBezTo>
                    <a:pt x="183519" y="1368884"/>
                    <a:pt x="152801" y="1381608"/>
                    <a:pt x="120770" y="1381608"/>
                  </a:cubicBezTo>
                  <a:lnTo>
                    <a:pt x="120770" y="1381608"/>
                  </a:lnTo>
                  <a:cubicBezTo>
                    <a:pt x="88740" y="1381608"/>
                    <a:pt x="58022" y="1368884"/>
                    <a:pt x="35373" y="1346236"/>
                  </a:cubicBezTo>
                  <a:cubicBezTo>
                    <a:pt x="12724" y="1323587"/>
                    <a:pt x="0" y="1292868"/>
                    <a:pt x="0" y="1260838"/>
                  </a:cubicBezTo>
                  <a:lnTo>
                    <a:pt x="0" y="120770"/>
                  </a:lnTo>
                  <a:cubicBezTo>
                    <a:pt x="0" y="88740"/>
                    <a:pt x="12724" y="58022"/>
                    <a:pt x="35373" y="35373"/>
                  </a:cubicBezTo>
                  <a:cubicBezTo>
                    <a:pt x="58022" y="12724"/>
                    <a:pt x="88740" y="0"/>
                    <a:pt x="1207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1541" cy="141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0844" y="601095"/>
            <a:ext cx="854434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5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III. </a:t>
            </a:r>
            <a:r>
              <a:rPr lang="vi-VN" sz="5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Conclusion</a:t>
            </a:r>
            <a:endParaRPr lang="en-US" sz="5000" b="1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667000" y="5717608"/>
            <a:ext cx="4978323" cy="521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91"/>
              </a:lnSpc>
            </a:pPr>
            <a:r>
              <a:rPr lang="en-US" sz="340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2. </a:t>
            </a:r>
            <a:r>
              <a:rPr lang="vi-VN" sz="340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limitations</a:t>
            </a:r>
            <a:endParaRPr lang="en-US" sz="3405" b="1" dirty="0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321407" y="5717608"/>
            <a:ext cx="479447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1"/>
              </a:lnSpc>
            </a:pPr>
            <a:r>
              <a:rPr lang="en-US" sz="3405" b="1" dirty="0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3.</a:t>
            </a:r>
            <a:r>
              <a:rPr lang="vi-VN" sz="3405" b="1" dirty="0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lang="vi-VN" sz="3600" dirty="0">
                <a:solidFill>
                  <a:schemeClr val="bg1"/>
                </a:solidFill>
                <a:latin typeface="+mj-lt"/>
                <a:ea typeface="Montserrat Semi-Bold"/>
                <a:cs typeface="Arial" panose="020B0604020202020204" pitchFamily="34" charset="0"/>
                <a:sym typeface="Montserrat Semi-Bold"/>
              </a:rPr>
              <a:t>D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evelopment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direction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36285" y="3742330"/>
            <a:ext cx="11797574" cy="161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GB" sz="2500" dirty="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Complete core functions: book management, borrowing/returning, and user management.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GB" sz="2500" dirty="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User-friendly interface with map and online reading.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GB" sz="2500" dirty="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Stable system with basic access control.</a:t>
            </a:r>
            <a:endParaRPr lang="en-US" sz="2500" dirty="0">
              <a:solidFill>
                <a:srgbClr val="070A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06030" y="6891569"/>
            <a:ext cx="5154194" cy="2028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GB" sz="2500" dirty="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No visual statistics available.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GB" sz="2500" dirty="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Permission management is still simple.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GB" sz="2500" dirty="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Not yet implemented online (currently running locally).</a:t>
            </a:r>
            <a:r>
              <a:rPr lang="en-US" sz="2500" dirty="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33898" y="6867525"/>
            <a:ext cx="6628678" cy="325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>
              <a:lnSpc>
                <a:spcPts val="3150"/>
              </a:lnSpc>
              <a:buFont typeface="Arial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cs typeface="Arial" panose="020B0604020202020204" pitchFamily="34" charset="0"/>
              </a:rPr>
              <a:t>Add statistical charts and AI-powered book suggestions.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+mj-lt"/>
              <a:cs typeface="Arial" panose="020B0604020202020204" pitchFamily="34" charset="0"/>
            </a:endParaRPr>
          </a:p>
          <a:p>
            <a:pPr marL="539753" lvl="1" indent="-269876">
              <a:lnSpc>
                <a:spcPts val="3150"/>
              </a:lnSpc>
              <a:buFont typeface="Arial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cs typeface="Arial" panose="020B0604020202020204" pitchFamily="34" charset="0"/>
              </a:rPr>
              <a:t> Integrate online payment/penalty processing. 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+mj-lt"/>
              <a:cs typeface="Arial" panose="020B0604020202020204" pitchFamily="34" charset="0"/>
            </a:endParaRPr>
          </a:p>
          <a:p>
            <a:pPr marL="539753" lvl="1" indent="-269876">
              <a:lnSpc>
                <a:spcPts val="3150"/>
              </a:lnSpc>
              <a:buFont typeface="Arial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cs typeface="Arial" panose="020B0604020202020204" pitchFamily="34" charset="0"/>
              </a:rPr>
              <a:t>Develop a mobile application. 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+mj-lt"/>
              <a:cs typeface="Arial" panose="020B0604020202020204" pitchFamily="34" charset="0"/>
            </a:endParaRPr>
          </a:p>
          <a:p>
            <a:pPr marL="539753" lvl="1" indent="-269876">
              <a:lnSpc>
                <a:spcPts val="3150"/>
              </a:lnSpc>
              <a:buFont typeface="Arial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cs typeface="Arial" panose="020B0604020202020204" pitchFamily="34" charset="0"/>
              </a:rPr>
              <a:t>Move the system to the Cloud for real-world use.</a:t>
            </a:r>
          </a:p>
          <a:p>
            <a:pPr marL="539753" lvl="1" indent="-269876">
              <a:lnSpc>
                <a:spcPts val="3150"/>
              </a:lnSpc>
              <a:buFont typeface="Arial"/>
              <a:buChar char="•"/>
            </a:pPr>
            <a:endParaRPr lang="en-US" sz="2500" dirty="0">
              <a:solidFill>
                <a:srgbClr val="070A1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17"/>
          <p:cNvSpPr txBox="1"/>
          <p:nvPr/>
        </p:nvSpPr>
        <p:spPr>
          <a:xfrm>
            <a:off x="4847725" y="2619430"/>
            <a:ext cx="8558404" cy="1075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</a:pPr>
            <a:r>
              <a:rPr lang="vi-VN" sz="3405" b="1" dirty="0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1.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Things that have been accomplished</a:t>
            </a:r>
          </a:p>
          <a:p>
            <a:pPr algn="ctr">
              <a:lnSpc>
                <a:spcPts val="4291"/>
              </a:lnSpc>
            </a:pPr>
            <a:r>
              <a:rPr lang="vi-VN" sz="340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endParaRPr lang="en-US" sz="3405" b="1" dirty="0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BC327850-67A8-0447-A320-00941CB00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2"/>
            <a:ext cx="65" cy="46166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CD083F8A-EFDD-31D5-1AF8-7A83B8AE2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0168"/>
            <a:ext cx="65" cy="46166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526191">
            <a:off x="9839174" y="-1974772"/>
            <a:ext cx="10406710" cy="10440102"/>
            <a:chOff x="0" y="0"/>
            <a:chExt cx="2740862" cy="27496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0862" cy="2749656"/>
            </a:xfrm>
            <a:custGeom>
              <a:avLst/>
              <a:gdLst/>
              <a:ahLst/>
              <a:cxnLst/>
              <a:rect l="l" t="t" r="r" b="b"/>
              <a:pathLst>
                <a:path w="2740862" h="2749656">
                  <a:moveTo>
                    <a:pt x="74394" y="0"/>
                  </a:moveTo>
                  <a:lnTo>
                    <a:pt x="2666468" y="0"/>
                  </a:lnTo>
                  <a:cubicBezTo>
                    <a:pt x="2707555" y="0"/>
                    <a:pt x="2740862" y="33307"/>
                    <a:pt x="2740862" y="74394"/>
                  </a:cubicBezTo>
                  <a:lnTo>
                    <a:pt x="2740862" y="2675263"/>
                  </a:lnTo>
                  <a:cubicBezTo>
                    <a:pt x="2740862" y="2694993"/>
                    <a:pt x="2733024" y="2713916"/>
                    <a:pt x="2719073" y="2727867"/>
                  </a:cubicBezTo>
                  <a:cubicBezTo>
                    <a:pt x="2705121" y="2741818"/>
                    <a:pt x="2686199" y="2749656"/>
                    <a:pt x="2666468" y="2749656"/>
                  </a:cubicBezTo>
                  <a:lnTo>
                    <a:pt x="74394" y="2749656"/>
                  </a:lnTo>
                  <a:cubicBezTo>
                    <a:pt x="33307" y="2749656"/>
                    <a:pt x="0" y="2716349"/>
                    <a:pt x="0" y="2675263"/>
                  </a:cubicBezTo>
                  <a:lnTo>
                    <a:pt x="0" y="74394"/>
                  </a:lnTo>
                  <a:cubicBezTo>
                    <a:pt x="0" y="33307"/>
                    <a:pt x="33307" y="0"/>
                    <a:pt x="743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0862" cy="2787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526191">
            <a:off x="12177165" y="4387551"/>
            <a:ext cx="7516830" cy="8515156"/>
            <a:chOff x="0" y="0"/>
            <a:chExt cx="2216949" cy="25113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9" cy="2511387"/>
            </a:xfrm>
            <a:custGeom>
              <a:avLst/>
              <a:gdLst/>
              <a:ahLst/>
              <a:cxnLst/>
              <a:rect l="l" t="t" r="r" b="b"/>
              <a:pathLst>
                <a:path w="2216949" h="2511387">
                  <a:moveTo>
                    <a:pt x="102994" y="0"/>
                  </a:moveTo>
                  <a:lnTo>
                    <a:pt x="2113954" y="0"/>
                  </a:lnTo>
                  <a:cubicBezTo>
                    <a:pt x="2170837" y="0"/>
                    <a:pt x="2216949" y="46112"/>
                    <a:pt x="2216949" y="102994"/>
                  </a:cubicBezTo>
                  <a:lnTo>
                    <a:pt x="2216949" y="2408392"/>
                  </a:lnTo>
                  <a:cubicBezTo>
                    <a:pt x="2216949" y="2465275"/>
                    <a:pt x="2170837" y="2511387"/>
                    <a:pt x="2113954" y="2511387"/>
                  </a:cubicBezTo>
                  <a:lnTo>
                    <a:pt x="102994" y="2511387"/>
                  </a:lnTo>
                  <a:cubicBezTo>
                    <a:pt x="46112" y="2511387"/>
                    <a:pt x="0" y="2465275"/>
                    <a:pt x="0" y="2408392"/>
                  </a:cubicBezTo>
                  <a:lnTo>
                    <a:pt x="0" y="102994"/>
                  </a:lnTo>
                  <a:cubicBezTo>
                    <a:pt x="0" y="46112"/>
                    <a:pt x="46112" y="0"/>
                    <a:pt x="102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16949" cy="254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84170" y="-838040"/>
            <a:ext cx="4663371" cy="4697534"/>
          </a:xfrm>
          <a:custGeom>
            <a:avLst/>
            <a:gdLst/>
            <a:ahLst/>
            <a:cxnLst/>
            <a:rect l="l" t="t" r="r" b="b"/>
            <a:pathLst>
              <a:path w="4663371" h="4697534">
                <a:moveTo>
                  <a:pt x="0" y="0"/>
                </a:moveTo>
                <a:lnTo>
                  <a:pt x="4663371" y="0"/>
                </a:lnTo>
                <a:lnTo>
                  <a:pt x="4663371" y="4697534"/>
                </a:lnTo>
                <a:lnTo>
                  <a:pt x="0" y="469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-937480" y="4829512"/>
            <a:ext cx="6571392" cy="6619534"/>
          </a:xfrm>
          <a:custGeom>
            <a:avLst/>
            <a:gdLst/>
            <a:ahLst/>
            <a:cxnLst/>
            <a:rect l="l" t="t" r="r" b="b"/>
            <a:pathLst>
              <a:path w="6571392" h="6619534">
                <a:moveTo>
                  <a:pt x="0" y="0"/>
                </a:moveTo>
                <a:lnTo>
                  <a:pt x="6571392" y="0"/>
                </a:lnTo>
                <a:lnTo>
                  <a:pt x="6571392" y="6619534"/>
                </a:lnTo>
                <a:lnTo>
                  <a:pt x="0" y="661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3302364" y="3783294"/>
            <a:ext cx="13813491" cy="231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2"/>
              </a:lnSpc>
            </a:pPr>
            <a:r>
              <a:rPr lang="en-US" sz="14676" b="1" dirty="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40651" y="1697552"/>
            <a:ext cx="6841772" cy="6891895"/>
          </a:xfrm>
          <a:custGeom>
            <a:avLst/>
            <a:gdLst/>
            <a:ahLst/>
            <a:cxnLst/>
            <a:rect l="l" t="t" r="r" b="b"/>
            <a:pathLst>
              <a:path w="6841772" h="6891895">
                <a:moveTo>
                  <a:pt x="0" y="0"/>
                </a:moveTo>
                <a:lnTo>
                  <a:pt x="6841773" y="0"/>
                </a:lnTo>
                <a:lnTo>
                  <a:pt x="6841773" y="6891896"/>
                </a:lnTo>
                <a:lnTo>
                  <a:pt x="0" y="689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588062" y="1697552"/>
            <a:ext cx="6841772" cy="6891895"/>
          </a:xfrm>
          <a:custGeom>
            <a:avLst/>
            <a:gdLst/>
            <a:ahLst/>
            <a:cxnLst/>
            <a:rect l="l" t="t" r="r" b="b"/>
            <a:pathLst>
              <a:path w="6841772" h="6891895">
                <a:moveTo>
                  <a:pt x="0" y="0"/>
                </a:moveTo>
                <a:lnTo>
                  <a:pt x="6841772" y="0"/>
                </a:lnTo>
                <a:lnTo>
                  <a:pt x="6841772" y="6891896"/>
                </a:lnTo>
                <a:lnTo>
                  <a:pt x="0" y="689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8737138" y="-2853043"/>
            <a:ext cx="1219714" cy="12719922"/>
            <a:chOff x="0" y="0"/>
            <a:chExt cx="311138" cy="3244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138" cy="3244732"/>
            </a:xfrm>
            <a:custGeom>
              <a:avLst/>
              <a:gdLst/>
              <a:ahLst/>
              <a:cxnLst/>
              <a:rect l="l" t="t" r="r" b="b"/>
              <a:pathLst>
                <a:path w="311138" h="3244732">
                  <a:moveTo>
                    <a:pt x="155569" y="0"/>
                  </a:moveTo>
                  <a:lnTo>
                    <a:pt x="155569" y="0"/>
                  </a:lnTo>
                  <a:cubicBezTo>
                    <a:pt x="241487" y="0"/>
                    <a:pt x="311138" y="69651"/>
                    <a:pt x="311138" y="155569"/>
                  </a:cubicBezTo>
                  <a:lnTo>
                    <a:pt x="311138" y="3089163"/>
                  </a:lnTo>
                  <a:cubicBezTo>
                    <a:pt x="311138" y="3130423"/>
                    <a:pt x="294747" y="3169992"/>
                    <a:pt x="265573" y="3199167"/>
                  </a:cubicBezTo>
                  <a:cubicBezTo>
                    <a:pt x="236398" y="3228342"/>
                    <a:pt x="196828" y="3244732"/>
                    <a:pt x="155569" y="3244732"/>
                  </a:cubicBezTo>
                  <a:lnTo>
                    <a:pt x="155569" y="3244732"/>
                  </a:lnTo>
                  <a:cubicBezTo>
                    <a:pt x="69651" y="3244732"/>
                    <a:pt x="0" y="3175081"/>
                    <a:pt x="0" y="3089163"/>
                  </a:cubicBezTo>
                  <a:lnTo>
                    <a:pt x="0" y="155569"/>
                  </a:lnTo>
                  <a:cubicBezTo>
                    <a:pt x="0" y="114309"/>
                    <a:pt x="16390" y="74740"/>
                    <a:pt x="45565" y="45565"/>
                  </a:cubicBezTo>
                  <a:cubicBezTo>
                    <a:pt x="74740" y="16390"/>
                    <a:pt x="114309" y="0"/>
                    <a:pt x="15556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1138" cy="3282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8737138" y="-1217138"/>
            <a:ext cx="1219714" cy="12719922"/>
            <a:chOff x="0" y="0"/>
            <a:chExt cx="311138" cy="32447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1138" cy="3244732"/>
            </a:xfrm>
            <a:custGeom>
              <a:avLst/>
              <a:gdLst/>
              <a:ahLst/>
              <a:cxnLst/>
              <a:rect l="l" t="t" r="r" b="b"/>
              <a:pathLst>
                <a:path w="311138" h="3244732">
                  <a:moveTo>
                    <a:pt x="155569" y="0"/>
                  </a:moveTo>
                  <a:lnTo>
                    <a:pt x="155569" y="0"/>
                  </a:lnTo>
                  <a:cubicBezTo>
                    <a:pt x="241487" y="0"/>
                    <a:pt x="311138" y="69651"/>
                    <a:pt x="311138" y="155569"/>
                  </a:cubicBezTo>
                  <a:lnTo>
                    <a:pt x="311138" y="3089163"/>
                  </a:lnTo>
                  <a:cubicBezTo>
                    <a:pt x="311138" y="3130423"/>
                    <a:pt x="294747" y="3169992"/>
                    <a:pt x="265573" y="3199167"/>
                  </a:cubicBezTo>
                  <a:cubicBezTo>
                    <a:pt x="236398" y="3228342"/>
                    <a:pt x="196828" y="3244732"/>
                    <a:pt x="155569" y="3244732"/>
                  </a:cubicBezTo>
                  <a:lnTo>
                    <a:pt x="155569" y="3244732"/>
                  </a:lnTo>
                  <a:cubicBezTo>
                    <a:pt x="69651" y="3244732"/>
                    <a:pt x="0" y="3175081"/>
                    <a:pt x="0" y="3089163"/>
                  </a:cubicBezTo>
                  <a:lnTo>
                    <a:pt x="0" y="155569"/>
                  </a:lnTo>
                  <a:cubicBezTo>
                    <a:pt x="0" y="114309"/>
                    <a:pt x="16390" y="74740"/>
                    <a:pt x="45565" y="45565"/>
                  </a:cubicBezTo>
                  <a:cubicBezTo>
                    <a:pt x="74740" y="16390"/>
                    <a:pt x="114309" y="0"/>
                    <a:pt x="15556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1138" cy="3282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8737138" y="421676"/>
            <a:ext cx="1219714" cy="12719922"/>
            <a:chOff x="0" y="0"/>
            <a:chExt cx="311138" cy="32447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1138" cy="3244732"/>
            </a:xfrm>
            <a:custGeom>
              <a:avLst/>
              <a:gdLst/>
              <a:ahLst/>
              <a:cxnLst/>
              <a:rect l="l" t="t" r="r" b="b"/>
              <a:pathLst>
                <a:path w="311138" h="3244732">
                  <a:moveTo>
                    <a:pt x="155569" y="0"/>
                  </a:moveTo>
                  <a:lnTo>
                    <a:pt x="155569" y="0"/>
                  </a:lnTo>
                  <a:cubicBezTo>
                    <a:pt x="241487" y="0"/>
                    <a:pt x="311138" y="69651"/>
                    <a:pt x="311138" y="155569"/>
                  </a:cubicBezTo>
                  <a:lnTo>
                    <a:pt x="311138" y="3089163"/>
                  </a:lnTo>
                  <a:cubicBezTo>
                    <a:pt x="311138" y="3130423"/>
                    <a:pt x="294747" y="3169992"/>
                    <a:pt x="265573" y="3199167"/>
                  </a:cubicBezTo>
                  <a:cubicBezTo>
                    <a:pt x="236398" y="3228342"/>
                    <a:pt x="196828" y="3244732"/>
                    <a:pt x="155569" y="3244732"/>
                  </a:cubicBezTo>
                  <a:lnTo>
                    <a:pt x="155569" y="3244732"/>
                  </a:lnTo>
                  <a:cubicBezTo>
                    <a:pt x="69651" y="3244732"/>
                    <a:pt x="0" y="3175081"/>
                    <a:pt x="0" y="3089163"/>
                  </a:cubicBezTo>
                  <a:lnTo>
                    <a:pt x="0" y="155569"/>
                  </a:lnTo>
                  <a:cubicBezTo>
                    <a:pt x="0" y="114309"/>
                    <a:pt x="16390" y="74740"/>
                    <a:pt x="45565" y="45565"/>
                  </a:cubicBezTo>
                  <a:cubicBezTo>
                    <a:pt x="74740" y="16390"/>
                    <a:pt x="114309" y="0"/>
                    <a:pt x="15556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11138" cy="3282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18006" y="1180993"/>
            <a:ext cx="4780641" cy="95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5"/>
              </a:lnSpc>
            </a:pPr>
            <a:r>
              <a:rPr lang="vi-VN" sz="6044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Contents</a:t>
            </a:r>
            <a:endParaRPr lang="en-US" sz="6044" b="1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17489089" y="-1295962"/>
            <a:ext cx="89162" cy="3916668"/>
            <a:chOff x="0" y="0"/>
            <a:chExt cx="23483" cy="1031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483" cy="1031550"/>
            </a:xfrm>
            <a:custGeom>
              <a:avLst/>
              <a:gdLst/>
              <a:ahLst/>
              <a:cxnLst/>
              <a:rect l="l" t="t" r="r" b="b"/>
              <a:pathLst>
                <a:path w="23483" h="1031550">
                  <a:moveTo>
                    <a:pt x="11741" y="0"/>
                  </a:moveTo>
                  <a:lnTo>
                    <a:pt x="11741" y="0"/>
                  </a:lnTo>
                  <a:cubicBezTo>
                    <a:pt x="14855" y="0"/>
                    <a:pt x="17842" y="1237"/>
                    <a:pt x="20044" y="3439"/>
                  </a:cubicBezTo>
                  <a:cubicBezTo>
                    <a:pt x="22246" y="5641"/>
                    <a:pt x="23483" y="8627"/>
                    <a:pt x="23483" y="11741"/>
                  </a:cubicBezTo>
                  <a:lnTo>
                    <a:pt x="23483" y="1019809"/>
                  </a:lnTo>
                  <a:cubicBezTo>
                    <a:pt x="23483" y="1026294"/>
                    <a:pt x="18226" y="1031550"/>
                    <a:pt x="11741" y="1031550"/>
                  </a:cubicBezTo>
                  <a:lnTo>
                    <a:pt x="11741" y="1031550"/>
                  </a:lnTo>
                  <a:cubicBezTo>
                    <a:pt x="5257" y="1031550"/>
                    <a:pt x="0" y="1026294"/>
                    <a:pt x="0" y="1019809"/>
                  </a:cubicBezTo>
                  <a:lnTo>
                    <a:pt x="0" y="11741"/>
                  </a:lnTo>
                  <a:cubicBezTo>
                    <a:pt x="0" y="5257"/>
                    <a:pt x="5257" y="0"/>
                    <a:pt x="117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3483" cy="1069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984119" y="7923778"/>
            <a:ext cx="89162" cy="3916668"/>
            <a:chOff x="0" y="0"/>
            <a:chExt cx="23483" cy="1031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483" cy="1031550"/>
            </a:xfrm>
            <a:custGeom>
              <a:avLst/>
              <a:gdLst/>
              <a:ahLst/>
              <a:cxnLst/>
              <a:rect l="l" t="t" r="r" b="b"/>
              <a:pathLst>
                <a:path w="23483" h="1031550">
                  <a:moveTo>
                    <a:pt x="11741" y="0"/>
                  </a:moveTo>
                  <a:lnTo>
                    <a:pt x="11741" y="0"/>
                  </a:lnTo>
                  <a:cubicBezTo>
                    <a:pt x="14855" y="0"/>
                    <a:pt x="17842" y="1237"/>
                    <a:pt x="20044" y="3439"/>
                  </a:cubicBezTo>
                  <a:cubicBezTo>
                    <a:pt x="22246" y="5641"/>
                    <a:pt x="23483" y="8627"/>
                    <a:pt x="23483" y="11741"/>
                  </a:cubicBezTo>
                  <a:lnTo>
                    <a:pt x="23483" y="1019809"/>
                  </a:lnTo>
                  <a:cubicBezTo>
                    <a:pt x="23483" y="1026294"/>
                    <a:pt x="18226" y="1031550"/>
                    <a:pt x="11741" y="1031550"/>
                  </a:cubicBezTo>
                  <a:lnTo>
                    <a:pt x="11741" y="1031550"/>
                  </a:lnTo>
                  <a:cubicBezTo>
                    <a:pt x="5257" y="1031550"/>
                    <a:pt x="0" y="1026294"/>
                    <a:pt x="0" y="1019809"/>
                  </a:cubicBezTo>
                  <a:lnTo>
                    <a:pt x="0" y="11741"/>
                  </a:lnTo>
                  <a:cubicBezTo>
                    <a:pt x="0" y="5257"/>
                    <a:pt x="5257" y="0"/>
                    <a:pt x="117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3483" cy="1069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325632" y="3215453"/>
            <a:ext cx="9636736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499" b="1" dirty="0">
                <a:gradFill>
                  <a:gsLst>
                    <a:gs pos="0">
                      <a:srgbClr val="00A4AC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2700000"/>
                </a:gra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I. </a:t>
            </a:r>
            <a:r>
              <a:rPr lang="vi-VN" sz="3499" b="1" dirty="0">
                <a:gradFill>
                  <a:gsLst>
                    <a:gs pos="0">
                      <a:srgbClr val="00A4AC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2700000"/>
                </a:gra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Introduction</a:t>
            </a:r>
            <a:endParaRPr lang="en-US" sz="3499" b="1" dirty="0">
              <a:gradFill>
                <a:gsLst>
                  <a:gs pos="0">
                    <a:srgbClr val="00A4AC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2700000"/>
              </a:gra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325632" y="4851358"/>
            <a:ext cx="9636736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499" b="1" dirty="0">
                <a:gradFill>
                  <a:gsLst>
                    <a:gs pos="0">
                      <a:srgbClr val="00A4AC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2700000"/>
                </a:gra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II.</a:t>
            </a:r>
            <a:r>
              <a:rPr lang="vi-VN" sz="3499" b="1" dirty="0">
                <a:gradFill>
                  <a:gsLst>
                    <a:gs pos="0">
                      <a:srgbClr val="00A4AC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2700000"/>
                </a:gra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Requirements</a:t>
            </a:r>
            <a:r>
              <a:rPr lang="en-US" sz="3499" b="1" dirty="0">
                <a:gradFill>
                  <a:gsLst>
                    <a:gs pos="0">
                      <a:srgbClr val="00A4AC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2700000"/>
                </a:gra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25632" y="6490172"/>
            <a:ext cx="9636736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499" b="1" dirty="0">
                <a:gradFill>
                  <a:gsLst>
                    <a:gs pos="0">
                      <a:srgbClr val="00A4AC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2700000"/>
                </a:gra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III. </a:t>
            </a:r>
            <a:r>
              <a:rPr lang="vi-VN" sz="3499" b="1" dirty="0">
                <a:gradFill>
                  <a:gsLst>
                    <a:gs pos="0">
                      <a:srgbClr val="00A4AC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2700000"/>
                </a:gra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Conclusion</a:t>
            </a:r>
            <a:endParaRPr lang="en-US" sz="3499" b="1" dirty="0">
              <a:gradFill>
                <a:gsLst>
                  <a:gs pos="0">
                    <a:srgbClr val="00A4AC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2700000"/>
              </a:gra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7371" y="-1707371"/>
            <a:ext cx="3414741" cy="34147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509335" y="7507070"/>
            <a:ext cx="4452828" cy="4485449"/>
          </a:xfrm>
          <a:custGeom>
            <a:avLst/>
            <a:gdLst/>
            <a:ahLst/>
            <a:cxnLst/>
            <a:rect l="l" t="t" r="r" b="b"/>
            <a:pathLst>
              <a:path w="4452828" h="4485449">
                <a:moveTo>
                  <a:pt x="0" y="0"/>
                </a:moveTo>
                <a:lnTo>
                  <a:pt x="4452828" y="0"/>
                </a:lnTo>
                <a:lnTo>
                  <a:pt x="4452828" y="4485449"/>
                </a:lnTo>
                <a:lnTo>
                  <a:pt x="0" y="448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5049107" y="6324018"/>
            <a:ext cx="5825883" cy="5868564"/>
          </a:xfrm>
          <a:custGeom>
            <a:avLst/>
            <a:gdLst/>
            <a:ahLst/>
            <a:cxnLst/>
            <a:rect l="l" t="t" r="r" b="b"/>
            <a:pathLst>
              <a:path w="5825883" h="5868564">
                <a:moveTo>
                  <a:pt x="0" y="0"/>
                </a:moveTo>
                <a:lnTo>
                  <a:pt x="5825883" y="0"/>
                </a:lnTo>
                <a:lnTo>
                  <a:pt x="5825883" y="5868564"/>
                </a:lnTo>
                <a:lnTo>
                  <a:pt x="0" y="5868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 rot="5400000">
            <a:off x="11909900" y="-3645727"/>
            <a:ext cx="12104297" cy="121042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30890" y="-2811576"/>
            <a:ext cx="10466563" cy="1046656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r="-49953"/>
              </a:stretch>
            </a:blipFill>
            <a:ln w="3048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99655" y="882828"/>
            <a:ext cx="854434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5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I. </a:t>
            </a:r>
            <a:r>
              <a:rPr lang="vi-VN" sz="5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Introduction</a:t>
            </a:r>
            <a:endParaRPr lang="en-US" sz="5000" b="1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71045" y="2387371"/>
            <a:ext cx="8544345" cy="53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34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1. </a:t>
            </a:r>
            <a:r>
              <a:rPr lang="vi-VN" sz="34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Introduction</a:t>
            </a:r>
            <a:endParaRPr lang="en-US" sz="3400" b="1" dirty="0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71045" y="4937696"/>
            <a:ext cx="8544345" cy="53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34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2. </a:t>
            </a:r>
            <a:r>
              <a:rPr lang="vi-VN" sz="34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Objectives and significance</a:t>
            </a:r>
            <a:endParaRPr lang="en-US" sz="3400" b="1" dirty="0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1045" y="7807833"/>
            <a:ext cx="12452900" cy="53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vi-VN" sz="34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3. Development method – Agile model</a:t>
            </a:r>
            <a:endParaRPr lang="en-US" sz="3400" b="1" dirty="0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83381" y="2857500"/>
            <a:ext cx="11797574" cy="2028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vi-VN" sz="25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Topic</a:t>
            </a:r>
            <a:r>
              <a:rPr lang="en-US" sz="25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vi-VN" sz="25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Building a Web-Based Library Management System</a:t>
            </a:r>
            <a:endParaRPr lang="vi-VN" sz="25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vi-VN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r>
              <a:rPr lang="en-US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Django (Python), MySQL, HTML/CSS/JS, </a:t>
            </a:r>
            <a:r>
              <a:rPr lang="vi-VN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Tailwind, Cloudinary,.....</a:t>
            </a:r>
            <a:endParaRPr lang="en-US" sz="2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vi-VN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Scope </a:t>
            </a:r>
            <a:r>
              <a:rPr lang="en-US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GB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Manage book information, users, borrowing and returning, and searching.</a:t>
            </a:r>
            <a:endParaRPr lang="en-US" sz="2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3381" y="5372100"/>
            <a:ext cx="11797574" cy="2438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Automating library operations reduces errors associated with manual management.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Helps learners develop skills in software analysis, design, and programming.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Contributes to the digitalization of management in the education sector.</a:t>
            </a:r>
            <a:endParaRPr lang="en-US" sz="2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83381" y="8505825"/>
            <a:ext cx="11797574" cy="120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vi-VN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Iterative development, flexible to changing requirements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vi-VN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Enhanced téting, rapdi feedback.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vi-VN" sz="2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Promotes effective teamwork</a:t>
            </a:r>
            <a:endParaRPr lang="en-US" sz="2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Group 19"/>
          <p:cNvGrpSpPr/>
          <p:nvPr/>
        </p:nvGrpSpPr>
        <p:grpSpPr>
          <a:xfrm rot="-5400000">
            <a:off x="1404180" y="83500"/>
            <a:ext cx="89162" cy="3916668"/>
            <a:chOff x="0" y="0"/>
            <a:chExt cx="23483" cy="1031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483" cy="1031550"/>
            </a:xfrm>
            <a:custGeom>
              <a:avLst/>
              <a:gdLst/>
              <a:ahLst/>
              <a:cxnLst/>
              <a:rect l="l" t="t" r="r" b="b"/>
              <a:pathLst>
                <a:path w="23483" h="1031550">
                  <a:moveTo>
                    <a:pt x="11741" y="0"/>
                  </a:moveTo>
                  <a:lnTo>
                    <a:pt x="11741" y="0"/>
                  </a:lnTo>
                  <a:cubicBezTo>
                    <a:pt x="14855" y="0"/>
                    <a:pt x="17842" y="1237"/>
                    <a:pt x="20044" y="3439"/>
                  </a:cubicBezTo>
                  <a:cubicBezTo>
                    <a:pt x="22246" y="5641"/>
                    <a:pt x="23483" y="8627"/>
                    <a:pt x="23483" y="11741"/>
                  </a:cubicBezTo>
                  <a:lnTo>
                    <a:pt x="23483" y="1019809"/>
                  </a:lnTo>
                  <a:cubicBezTo>
                    <a:pt x="23483" y="1026294"/>
                    <a:pt x="18226" y="1031550"/>
                    <a:pt x="11741" y="1031550"/>
                  </a:cubicBezTo>
                  <a:lnTo>
                    <a:pt x="11741" y="1031550"/>
                  </a:lnTo>
                  <a:cubicBezTo>
                    <a:pt x="5257" y="1031550"/>
                    <a:pt x="0" y="1026294"/>
                    <a:pt x="0" y="1019809"/>
                  </a:cubicBezTo>
                  <a:lnTo>
                    <a:pt x="0" y="11741"/>
                  </a:lnTo>
                  <a:cubicBezTo>
                    <a:pt x="0" y="5257"/>
                    <a:pt x="5257" y="0"/>
                    <a:pt x="117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3483" cy="1069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37405" y="2238689"/>
            <a:ext cx="6126625" cy="7358795"/>
            <a:chOff x="0" y="0"/>
            <a:chExt cx="1317422" cy="15823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7422" cy="1582378"/>
            </a:xfrm>
            <a:custGeom>
              <a:avLst/>
              <a:gdLst/>
              <a:ahLst/>
              <a:cxnLst/>
              <a:rect l="l" t="t" r="r" b="b"/>
              <a:pathLst>
                <a:path w="1317422" h="1582378">
                  <a:moveTo>
                    <a:pt x="64446" y="0"/>
                  </a:moveTo>
                  <a:lnTo>
                    <a:pt x="1252976" y="0"/>
                  </a:lnTo>
                  <a:cubicBezTo>
                    <a:pt x="1288568" y="0"/>
                    <a:pt x="1317422" y="28854"/>
                    <a:pt x="1317422" y="64446"/>
                  </a:cubicBezTo>
                  <a:lnTo>
                    <a:pt x="1317422" y="1517932"/>
                  </a:lnTo>
                  <a:cubicBezTo>
                    <a:pt x="1317422" y="1535024"/>
                    <a:pt x="1310632" y="1551416"/>
                    <a:pt x="1298546" y="1563502"/>
                  </a:cubicBezTo>
                  <a:cubicBezTo>
                    <a:pt x="1286460" y="1575588"/>
                    <a:pt x="1270068" y="1582378"/>
                    <a:pt x="1252976" y="1582378"/>
                  </a:cubicBezTo>
                  <a:lnTo>
                    <a:pt x="64446" y="1582378"/>
                  </a:lnTo>
                  <a:cubicBezTo>
                    <a:pt x="28854" y="1582378"/>
                    <a:pt x="0" y="1553525"/>
                    <a:pt x="0" y="1517932"/>
                  </a:cubicBezTo>
                  <a:lnTo>
                    <a:pt x="0" y="64446"/>
                  </a:lnTo>
                  <a:cubicBezTo>
                    <a:pt x="0" y="28854"/>
                    <a:pt x="28854" y="0"/>
                    <a:pt x="644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17422" cy="1620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4650183" y="1229440"/>
            <a:ext cx="1186209" cy="4267747"/>
            <a:chOff x="0" y="0"/>
            <a:chExt cx="302591" cy="10886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2591" cy="1088662"/>
            </a:xfrm>
            <a:custGeom>
              <a:avLst/>
              <a:gdLst/>
              <a:ahLst/>
              <a:cxnLst/>
              <a:rect l="l" t="t" r="r" b="b"/>
              <a:pathLst>
                <a:path w="302591" h="1088662">
                  <a:moveTo>
                    <a:pt x="151295" y="0"/>
                  </a:moveTo>
                  <a:lnTo>
                    <a:pt x="151295" y="0"/>
                  </a:lnTo>
                  <a:cubicBezTo>
                    <a:pt x="191421" y="0"/>
                    <a:pt x="229904" y="15940"/>
                    <a:pt x="258277" y="44313"/>
                  </a:cubicBezTo>
                  <a:cubicBezTo>
                    <a:pt x="286651" y="72687"/>
                    <a:pt x="302591" y="111169"/>
                    <a:pt x="302591" y="151295"/>
                  </a:cubicBezTo>
                  <a:lnTo>
                    <a:pt x="302591" y="937367"/>
                  </a:lnTo>
                  <a:cubicBezTo>
                    <a:pt x="302591" y="1020925"/>
                    <a:pt x="234854" y="1088662"/>
                    <a:pt x="151295" y="1088662"/>
                  </a:cubicBezTo>
                  <a:lnTo>
                    <a:pt x="151295" y="1088662"/>
                  </a:lnTo>
                  <a:cubicBezTo>
                    <a:pt x="67737" y="1088662"/>
                    <a:pt x="0" y="1020925"/>
                    <a:pt x="0" y="937367"/>
                  </a:cubicBezTo>
                  <a:lnTo>
                    <a:pt x="0" y="151295"/>
                  </a:lnTo>
                  <a:cubicBezTo>
                    <a:pt x="0" y="67737"/>
                    <a:pt x="67737" y="0"/>
                    <a:pt x="1512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2591" cy="1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94596" y="2238689"/>
            <a:ext cx="6126625" cy="7358795"/>
            <a:chOff x="0" y="0"/>
            <a:chExt cx="1317422" cy="15823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7422" cy="1582378"/>
            </a:xfrm>
            <a:custGeom>
              <a:avLst/>
              <a:gdLst/>
              <a:ahLst/>
              <a:cxnLst/>
              <a:rect l="l" t="t" r="r" b="b"/>
              <a:pathLst>
                <a:path w="1317422" h="1582378">
                  <a:moveTo>
                    <a:pt x="64446" y="0"/>
                  </a:moveTo>
                  <a:lnTo>
                    <a:pt x="1252976" y="0"/>
                  </a:lnTo>
                  <a:cubicBezTo>
                    <a:pt x="1288568" y="0"/>
                    <a:pt x="1317422" y="28854"/>
                    <a:pt x="1317422" y="64446"/>
                  </a:cubicBezTo>
                  <a:lnTo>
                    <a:pt x="1317422" y="1517932"/>
                  </a:lnTo>
                  <a:cubicBezTo>
                    <a:pt x="1317422" y="1535024"/>
                    <a:pt x="1310632" y="1551416"/>
                    <a:pt x="1298546" y="1563502"/>
                  </a:cubicBezTo>
                  <a:cubicBezTo>
                    <a:pt x="1286460" y="1575588"/>
                    <a:pt x="1270068" y="1582378"/>
                    <a:pt x="1252976" y="1582378"/>
                  </a:cubicBezTo>
                  <a:lnTo>
                    <a:pt x="64446" y="1582378"/>
                  </a:lnTo>
                  <a:cubicBezTo>
                    <a:pt x="28854" y="1582378"/>
                    <a:pt x="0" y="1553525"/>
                    <a:pt x="0" y="1517932"/>
                  </a:cubicBezTo>
                  <a:lnTo>
                    <a:pt x="0" y="64446"/>
                  </a:lnTo>
                  <a:cubicBezTo>
                    <a:pt x="0" y="28854"/>
                    <a:pt x="28854" y="0"/>
                    <a:pt x="644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17422" cy="1620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2005231" y="1229440"/>
            <a:ext cx="1186209" cy="4267747"/>
            <a:chOff x="0" y="0"/>
            <a:chExt cx="302591" cy="10886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2591" cy="1088662"/>
            </a:xfrm>
            <a:custGeom>
              <a:avLst/>
              <a:gdLst/>
              <a:ahLst/>
              <a:cxnLst/>
              <a:rect l="l" t="t" r="r" b="b"/>
              <a:pathLst>
                <a:path w="302591" h="1088662">
                  <a:moveTo>
                    <a:pt x="151295" y="0"/>
                  </a:moveTo>
                  <a:lnTo>
                    <a:pt x="151295" y="0"/>
                  </a:lnTo>
                  <a:cubicBezTo>
                    <a:pt x="191421" y="0"/>
                    <a:pt x="229904" y="15940"/>
                    <a:pt x="258277" y="44313"/>
                  </a:cubicBezTo>
                  <a:cubicBezTo>
                    <a:pt x="286651" y="72687"/>
                    <a:pt x="302591" y="111169"/>
                    <a:pt x="302591" y="151295"/>
                  </a:cubicBezTo>
                  <a:lnTo>
                    <a:pt x="302591" y="937367"/>
                  </a:lnTo>
                  <a:cubicBezTo>
                    <a:pt x="302591" y="1020925"/>
                    <a:pt x="234854" y="1088662"/>
                    <a:pt x="151295" y="1088662"/>
                  </a:cubicBezTo>
                  <a:lnTo>
                    <a:pt x="151295" y="1088662"/>
                  </a:lnTo>
                  <a:cubicBezTo>
                    <a:pt x="67737" y="1088662"/>
                    <a:pt x="0" y="1020925"/>
                    <a:pt x="0" y="937367"/>
                  </a:cubicBezTo>
                  <a:lnTo>
                    <a:pt x="0" y="151295"/>
                  </a:lnTo>
                  <a:cubicBezTo>
                    <a:pt x="0" y="67737"/>
                    <a:pt x="67737" y="0"/>
                    <a:pt x="1512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02591" cy="1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5079456" y="1632380"/>
            <a:ext cx="1126050" cy="1270578"/>
          </a:xfrm>
          <a:custGeom>
            <a:avLst/>
            <a:gdLst/>
            <a:ahLst/>
            <a:cxnLst/>
            <a:rect l="l" t="t" r="r" b="b"/>
            <a:pathLst>
              <a:path w="1126050" h="1270578">
                <a:moveTo>
                  <a:pt x="0" y="0"/>
                </a:moveTo>
                <a:lnTo>
                  <a:pt x="1126050" y="0"/>
                </a:lnTo>
                <a:lnTo>
                  <a:pt x="1126050" y="1270578"/>
                </a:lnTo>
                <a:lnTo>
                  <a:pt x="0" y="1270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TextBox 20"/>
          <p:cNvSpPr txBox="1"/>
          <p:nvPr/>
        </p:nvSpPr>
        <p:spPr>
          <a:xfrm>
            <a:off x="3741422" y="2943281"/>
            <a:ext cx="3041832" cy="82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71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</a:t>
            </a:r>
            <a:r>
              <a:rPr lang="vi-VN" sz="271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Functional Requirements</a:t>
            </a:r>
            <a:endParaRPr lang="en-US" sz="2712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2315850" y="1578700"/>
            <a:ext cx="1126050" cy="1270578"/>
          </a:xfrm>
          <a:custGeom>
            <a:avLst/>
            <a:gdLst/>
            <a:ahLst/>
            <a:cxnLst/>
            <a:rect l="l" t="t" r="r" b="b"/>
            <a:pathLst>
              <a:path w="1126050" h="1270578">
                <a:moveTo>
                  <a:pt x="0" y="0"/>
                </a:moveTo>
                <a:lnTo>
                  <a:pt x="1126049" y="0"/>
                </a:lnTo>
                <a:lnTo>
                  <a:pt x="1126049" y="1270578"/>
                </a:lnTo>
                <a:lnTo>
                  <a:pt x="0" y="1270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Box 22"/>
          <p:cNvSpPr txBox="1"/>
          <p:nvPr/>
        </p:nvSpPr>
        <p:spPr>
          <a:xfrm>
            <a:off x="11077420" y="2943281"/>
            <a:ext cx="3041832" cy="82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71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</a:t>
            </a:r>
            <a:r>
              <a:rPr lang="vi-VN" sz="271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Non-funtional Requirements</a:t>
            </a:r>
            <a:endParaRPr lang="en-US" sz="2712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079456" y="601095"/>
            <a:ext cx="854434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5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II. </a:t>
            </a:r>
            <a:r>
              <a:rPr lang="vi-VN" sz="5000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Requirements</a:t>
            </a:r>
            <a:endParaRPr lang="en-US" sz="5000" b="1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81672" y="4185018"/>
            <a:ext cx="5361330" cy="531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>
              <a:lnSpc>
                <a:spcPts val="3150"/>
              </a:lnSpc>
              <a:buFont typeface="Arial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User management: registration, login, permission assignment (Librarian, Reader).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539753" lvl="1" indent="-269876">
              <a:lnSpc>
                <a:spcPts val="3150"/>
              </a:lnSpc>
              <a:buFont typeface="Arial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Book management: add, edit, delete, search, view details.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539753" lvl="1" indent="-269876">
              <a:lnSpc>
                <a:spcPts val="3150"/>
              </a:lnSpc>
              <a:buFont typeface="Arial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Borrowing and returning: record borrowing/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returning,renewal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, track book 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status.</a:t>
            </a:r>
          </a:p>
          <a:p>
            <a:pPr marL="539753" lvl="1" indent="-269876">
              <a:lnSpc>
                <a:spcPts val="3150"/>
              </a:lnSpc>
              <a:buFont typeface="Arial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Statistics: number of borrowings, genres, user violations. Book reviews: user comments and reviews.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539753" lvl="1" indent="-269876">
              <a:lnSpc>
                <a:spcPts val="3150"/>
              </a:lnSpc>
              <a:buFont typeface="Arial"/>
              <a:buChar char="•"/>
            </a:pPr>
            <a:endParaRPr lang="en-US" sz="2500" dirty="0">
              <a:solidFill>
                <a:srgbClr val="00000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635184" y="4400228"/>
            <a:ext cx="5361330" cy="408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Performance: Page load time &lt; 2 seconds, 20–30 simultaneous users. 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+mj-lt"/>
            </a:endParaRPr>
          </a:p>
          <a:p>
            <a:pPr marL="457200" indent="-4572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Security: Clear access control, password encryption.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+mj-lt"/>
            </a:endParaRPr>
          </a:p>
          <a:p>
            <a:pPr marL="457200" indent="-4572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 Usability: User-friendly interface, fast operation. 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+mj-lt"/>
            </a:endParaRPr>
          </a:p>
          <a:p>
            <a:pPr marL="457200" indent="-4572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Scaleability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</a:rPr>
              <a:t>: Add new modules, flexible database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ts val="3150"/>
              </a:lnSpc>
            </a:pPr>
            <a:endParaRPr lang="en-US" sz="2500" dirty="0">
              <a:solidFill>
                <a:srgbClr val="00000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110681C2-D810-892C-834F-B34D29C7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330"/>
            <a:ext cx="65" cy="23853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438F19CD-090E-340D-A273-C937F6FF7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330"/>
            <a:ext cx="65" cy="23853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105" y="1008754"/>
            <a:ext cx="16874996" cy="8584929"/>
            <a:chOff x="0" y="0"/>
            <a:chExt cx="3685736" cy="18750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5736" cy="1875069"/>
            </a:xfrm>
            <a:custGeom>
              <a:avLst/>
              <a:gdLst/>
              <a:ahLst/>
              <a:cxnLst/>
              <a:rect l="l" t="t" r="r" b="b"/>
              <a:pathLst>
                <a:path w="3685736" h="1875069">
                  <a:moveTo>
                    <a:pt x="23398" y="0"/>
                  </a:moveTo>
                  <a:lnTo>
                    <a:pt x="3662338" y="0"/>
                  </a:lnTo>
                  <a:cubicBezTo>
                    <a:pt x="3675261" y="0"/>
                    <a:pt x="3685736" y="10476"/>
                    <a:pt x="3685736" y="23398"/>
                  </a:cubicBezTo>
                  <a:lnTo>
                    <a:pt x="3685736" y="1851671"/>
                  </a:lnTo>
                  <a:cubicBezTo>
                    <a:pt x="3685736" y="1864594"/>
                    <a:pt x="3675261" y="1875069"/>
                    <a:pt x="3662338" y="1875069"/>
                  </a:cubicBezTo>
                  <a:lnTo>
                    <a:pt x="23398" y="1875069"/>
                  </a:lnTo>
                  <a:cubicBezTo>
                    <a:pt x="10476" y="1875069"/>
                    <a:pt x="0" y="1864594"/>
                    <a:pt x="0" y="1851671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85736" cy="191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6784483" y="492941"/>
            <a:ext cx="949633" cy="1071519"/>
          </a:xfrm>
          <a:custGeom>
            <a:avLst/>
            <a:gdLst/>
            <a:ahLst/>
            <a:cxnLst/>
            <a:rect l="l" t="t" r="r" b="b"/>
            <a:pathLst>
              <a:path w="949633" h="1071519">
                <a:moveTo>
                  <a:pt x="0" y="0"/>
                </a:moveTo>
                <a:lnTo>
                  <a:pt x="949634" y="0"/>
                </a:lnTo>
                <a:lnTo>
                  <a:pt x="949634" y="1071518"/>
                </a:lnTo>
                <a:lnTo>
                  <a:pt x="0" y="1071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2840115" y="-419744"/>
            <a:ext cx="1005828" cy="4628657"/>
            <a:chOff x="0" y="0"/>
            <a:chExt cx="256577" cy="11807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7" cy="1180727"/>
            </a:xfrm>
            <a:custGeom>
              <a:avLst/>
              <a:gdLst/>
              <a:ahLst/>
              <a:cxnLst/>
              <a:rect l="l" t="t" r="r" b="b"/>
              <a:pathLst>
                <a:path w="256577" h="1180727">
                  <a:moveTo>
                    <a:pt x="128289" y="0"/>
                  </a:moveTo>
                  <a:lnTo>
                    <a:pt x="128289" y="0"/>
                  </a:lnTo>
                  <a:cubicBezTo>
                    <a:pt x="199140" y="0"/>
                    <a:pt x="256577" y="57437"/>
                    <a:pt x="256577" y="128289"/>
                  </a:cubicBezTo>
                  <a:lnTo>
                    <a:pt x="256577" y="1052438"/>
                  </a:lnTo>
                  <a:cubicBezTo>
                    <a:pt x="256577" y="1086462"/>
                    <a:pt x="243061" y="1119093"/>
                    <a:pt x="219002" y="1143152"/>
                  </a:cubicBezTo>
                  <a:cubicBezTo>
                    <a:pt x="194944" y="1167211"/>
                    <a:pt x="162313" y="1180727"/>
                    <a:pt x="128289" y="1180727"/>
                  </a:cubicBezTo>
                  <a:lnTo>
                    <a:pt x="128289" y="1180727"/>
                  </a:lnTo>
                  <a:cubicBezTo>
                    <a:pt x="94264" y="1180727"/>
                    <a:pt x="61634" y="1167211"/>
                    <a:pt x="37575" y="1143152"/>
                  </a:cubicBezTo>
                  <a:cubicBezTo>
                    <a:pt x="13516" y="1119093"/>
                    <a:pt x="0" y="1086462"/>
                    <a:pt x="0" y="1052438"/>
                  </a:cubicBezTo>
                  <a:lnTo>
                    <a:pt x="0" y="128289"/>
                  </a:lnTo>
                  <a:cubicBezTo>
                    <a:pt x="0" y="94264"/>
                    <a:pt x="13516" y="61634"/>
                    <a:pt x="37575" y="37575"/>
                  </a:cubicBezTo>
                  <a:cubicBezTo>
                    <a:pt x="61634" y="13516"/>
                    <a:pt x="94264" y="0"/>
                    <a:pt x="1282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6577" cy="1218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685528"/>
            <a:ext cx="4609646" cy="40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r>
              <a:rPr lang="vi-VN" sz="267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3, Use case diagram</a:t>
            </a:r>
            <a:endParaRPr lang="en-US" sz="267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87305" y="8858250"/>
            <a:ext cx="11259270" cy="79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500" dirty="0">
                <a:solidFill>
                  <a:srgbClr val="000000"/>
                </a:solidFill>
                <a:latin typeface="+mj-lt"/>
                <a:ea typeface="Montserrat"/>
                <a:cs typeface="Montserrat"/>
                <a:sym typeface="Montserrat"/>
              </a:rPr>
              <a:t>Admin ↔ 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cs typeface="Arial" panose="020B0604020202020204" pitchFamily="34" charset="0"/>
              </a:rPr>
              <a:t>View statistical reports, manage librarians, manage systems.</a:t>
            </a:r>
            <a:r>
              <a:rPr lang="en-US" sz="2500" dirty="0">
                <a:solidFill>
                  <a:srgbClr val="000000"/>
                </a:solidFill>
                <a:latin typeface="+mj-lt"/>
                <a:ea typeface="Montserrat"/>
                <a:cs typeface="Montserrat"/>
                <a:sym typeface="Montserrat"/>
              </a:rPr>
              <a:t>)</a:t>
            </a:r>
          </a:p>
          <a:p>
            <a:pPr algn="just">
              <a:lnSpc>
                <a:spcPts val="3150"/>
              </a:lnSpc>
            </a:pPr>
            <a:endParaRPr lang="en-US" sz="2500" dirty="0">
              <a:solidFill>
                <a:srgbClr val="00000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Picture 17" descr="A diagram of a system&#10;&#10;Description automatically generated">
            <a:extLst>
              <a:ext uri="{FF2B5EF4-FFF2-40B4-BE49-F238E27FC236}">
                <a16:creationId xmlns:a16="http://schemas.microsoft.com/office/drawing/2014/main" id="{E3102E43-E5ED-DA85-ADA2-F924C6DD7A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11" y="1297816"/>
            <a:ext cx="10440387" cy="7232499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3E183B39-8B74-4FDE-A538-235CC6E4D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2"/>
            <a:ext cx="65" cy="46166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105" y="1008754"/>
            <a:ext cx="16874996" cy="8584929"/>
            <a:chOff x="0" y="0"/>
            <a:chExt cx="3685736" cy="18750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5736" cy="1875069"/>
            </a:xfrm>
            <a:custGeom>
              <a:avLst/>
              <a:gdLst/>
              <a:ahLst/>
              <a:cxnLst/>
              <a:rect l="l" t="t" r="r" b="b"/>
              <a:pathLst>
                <a:path w="3685736" h="1875069">
                  <a:moveTo>
                    <a:pt x="23398" y="0"/>
                  </a:moveTo>
                  <a:lnTo>
                    <a:pt x="3662338" y="0"/>
                  </a:lnTo>
                  <a:cubicBezTo>
                    <a:pt x="3675261" y="0"/>
                    <a:pt x="3685736" y="10476"/>
                    <a:pt x="3685736" y="23398"/>
                  </a:cubicBezTo>
                  <a:lnTo>
                    <a:pt x="3685736" y="1851671"/>
                  </a:lnTo>
                  <a:cubicBezTo>
                    <a:pt x="3685736" y="1864594"/>
                    <a:pt x="3675261" y="1875069"/>
                    <a:pt x="3662338" y="1875069"/>
                  </a:cubicBezTo>
                  <a:lnTo>
                    <a:pt x="23398" y="1875069"/>
                  </a:lnTo>
                  <a:cubicBezTo>
                    <a:pt x="10476" y="1875069"/>
                    <a:pt x="0" y="1864594"/>
                    <a:pt x="0" y="1851671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85736" cy="191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6784483" y="492941"/>
            <a:ext cx="949633" cy="1071519"/>
          </a:xfrm>
          <a:custGeom>
            <a:avLst/>
            <a:gdLst/>
            <a:ahLst/>
            <a:cxnLst/>
            <a:rect l="l" t="t" r="r" b="b"/>
            <a:pathLst>
              <a:path w="949633" h="1071519">
                <a:moveTo>
                  <a:pt x="0" y="0"/>
                </a:moveTo>
                <a:lnTo>
                  <a:pt x="949634" y="0"/>
                </a:lnTo>
                <a:lnTo>
                  <a:pt x="949634" y="1071518"/>
                </a:lnTo>
                <a:lnTo>
                  <a:pt x="0" y="1071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2840115" y="-419744"/>
            <a:ext cx="1005828" cy="4628657"/>
            <a:chOff x="0" y="0"/>
            <a:chExt cx="256577" cy="11807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7" cy="1180727"/>
            </a:xfrm>
            <a:custGeom>
              <a:avLst/>
              <a:gdLst/>
              <a:ahLst/>
              <a:cxnLst/>
              <a:rect l="l" t="t" r="r" b="b"/>
              <a:pathLst>
                <a:path w="256577" h="1180727">
                  <a:moveTo>
                    <a:pt x="128289" y="0"/>
                  </a:moveTo>
                  <a:lnTo>
                    <a:pt x="128289" y="0"/>
                  </a:lnTo>
                  <a:cubicBezTo>
                    <a:pt x="199140" y="0"/>
                    <a:pt x="256577" y="57437"/>
                    <a:pt x="256577" y="128289"/>
                  </a:cubicBezTo>
                  <a:lnTo>
                    <a:pt x="256577" y="1052438"/>
                  </a:lnTo>
                  <a:cubicBezTo>
                    <a:pt x="256577" y="1086462"/>
                    <a:pt x="243061" y="1119093"/>
                    <a:pt x="219002" y="1143152"/>
                  </a:cubicBezTo>
                  <a:cubicBezTo>
                    <a:pt x="194944" y="1167211"/>
                    <a:pt x="162313" y="1180727"/>
                    <a:pt x="128289" y="1180727"/>
                  </a:cubicBezTo>
                  <a:lnTo>
                    <a:pt x="128289" y="1180727"/>
                  </a:lnTo>
                  <a:cubicBezTo>
                    <a:pt x="94264" y="1180727"/>
                    <a:pt x="61634" y="1167211"/>
                    <a:pt x="37575" y="1143152"/>
                  </a:cubicBezTo>
                  <a:cubicBezTo>
                    <a:pt x="13516" y="1119093"/>
                    <a:pt x="0" y="1086462"/>
                    <a:pt x="0" y="1052438"/>
                  </a:cubicBezTo>
                  <a:lnTo>
                    <a:pt x="0" y="128289"/>
                  </a:lnTo>
                  <a:cubicBezTo>
                    <a:pt x="0" y="94264"/>
                    <a:pt x="13516" y="61634"/>
                    <a:pt x="37575" y="37575"/>
                  </a:cubicBezTo>
                  <a:cubicBezTo>
                    <a:pt x="61634" y="13516"/>
                    <a:pt x="94264" y="0"/>
                    <a:pt x="1282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6577" cy="1218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685528"/>
            <a:ext cx="4609646" cy="40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r>
              <a:rPr lang="vi-VN" sz="267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Use case diagram</a:t>
            </a:r>
            <a:endParaRPr lang="en-US" sz="267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00069" y="8601363"/>
            <a:ext cx="1125927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vi-VN" sz="2500" dirty="0">
                <a:solidFill>
                  <a:srgbClr val="000000"/>
                </a:solidFill>
                <a:ea typeface="Montserrat"/>
                <a:cs typeface="Montserrat"/>
                <a:sym typeface="Montserrat"/>
              </a:rPr>
              <a:t>User</a:t>
            </a:r>
            <a:r>
              <a:rPr lang="en-US" sz="2500" dirty="0">
                <a:solidFill>
                  <a:srgbClr val="000000"/>
                </a:solidFill>
                <a:ea typeface="Montserrat"/>
                <a:cs typeface="Montserrat"/>
                <a:sym typeface="Montserrat"/>
              </a:rPr>
              <a:t> ↔ 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</a:rPr>
              <a:t>Register/Log in, Search for books, View details, Borrow, Return, Renew, Review, Register as a member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2500" dirty="0">
                <a:solidFill>
                  <a:srgbClr val="000000"/>
                </a:solidFill>
                <a:ea typeface="Montserrat"/>
                <a:cs typeface="Montserrat"/>
                <a:sym typeface="Montserrat"/>
              </a:rPr>
              <a:t>)</a:t>
            </a:r>
          </a:p>
        </p:txBody>
      </p:sp>
      <p:pic>
        <p:nvPicPr>
          <p:cNvPr id="17" name="Picture 16" descr="A diagram of a diagram&#10;&#10;Description automatically generated">
            <a:extLst>
              <a:ext uri="{FF2B5EF4-FFF2-40B4-BE49-F238E27FC236}">
                <a16:creationId xmlns:a16="http://schemas.microsoft.com/office/drawing/2014/main" id="{958E1055-8B43-0363-396B-6E4B0AC97E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1382816"/>
            <a:ext cx="9772939" cy="6900074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D1FD87F0-22D2-51B9-2A63-EF4401D1C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330"/>
            <a:ext cx="65" cy="23853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105" y="1008754"/>
            <a:ext cx="16874996" cy="8584929"/>
            <a:chOff x="0" y="0"/>
            <a:chExt cx="3685736" cy="18750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5736" cy="1875069"/>
            </a:xfrm>
            <a:custGeom>
              <a:avLst/>
              <a:gdLst/>
              <a:ahLst/>
              <a:cxnLst/>
              <a:rect l="l" t="t" r="r" b="b"/>
              <a:pathLst>
                <a:path w="3685736" h="1875069">
                  <a:moveTo>
                    <a:pt x="23398" y="0"/>
                  </a:moveTo>
                  <a:lnTo>
                    <a:pt x="3662338" y="0"/>
                  </a:lnTo>
                  <a:cubicBezTo>
                    <a:pt x="3675261" y="0"/>
                    <a:pt x="3685736" y="10476"/>
                    <a:pt x="3685736" y="23398"/>
                  </a:cubicBezTo>
                  <a:lnTo>
                    <a:pt x="3685736" y="1851671"/>
                  </a:lnTo>
                  <a:cubicBezTo>
                    <a:pt x="3685736" y="1864594"/>
                    <a:pt x="3675261" y="1875069"/>
                    <a:pt x="3662338" y="1875069"/>
                  </a:cubicBezTo>
                  <a:lnTo>
                    <a:pt x="23398" y="1875069"/>
                  </a:lnTo>
                  <a:cubicBezTo>
                    <a:pt x="10476" y="1875069"/>
                    <a:pt x="0" y="1864594"/>
                    <a:pt x="0" y="1851671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85736" cy="191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6784483" y="492941"/>
            <a:ext cx="949633" cy="1071519"/>
          </a:xfrm>
          <a:custGeom>
            <a:avLst/>
            <a:gdLst/>
            <a:ahLst/>
            <a:cxnLst/>
            <a:rect l="l" t="t" r="r" b="b"/>
            <a:pathLst>
              <a:path w="949633" h="1071519">
                <a:moveTo>
                  <a:pt x="0" y="0"/>
                </a:moveTo>
                <a:lnTo>
                  <a:pt x="949634" y="0"/>
                </a:lnTo>
                <a:lnTo>
                  <a:pt x="949634" y="1071518"/>
                </a:lnTo>
                <a:lnTo>
                  <a:pt x="0" y="1071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2840115" y="-419744"/>
            <a:ext cx="1005828" cy="4628657"/>
            <a:chOff x="0" y="0"/>
            <a:chExt cx="256577" cy="11807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7" cy="1180727"/>
            </a:xfrm>
            <a:custGeom>
              <a:avLst/>
              <a:gdLst/>
              <a:ahLst/>
              <a:cxnLst/>
              <a:rect l="l" t="t" r="r" b="b"/>
              <a:pathLst>
                <a:path w="256577" h="1180727">
                  <a:moveTo>
                    <a:pt x="128289" y="0"/>
                  </a:moveTo>
                  <a:lnTo>
                    <a:pt x="128289" y="0"/>
                  </a:lnTo>
                  <a:cubicBezTo>
                    <a:pt x="199140" y="0"/>
                    <a:pt x="256577" y="57437"/>
                    <a:pt x="256577" y="128289"/>
                  </a:cubicBezTo>
                  <a:lnTo>
                    <a:pt x="256577" y="1052438"/>
                  </a:lnTo>
                  <a:cubicBezTo>
                    <a:pt x="256577" y="1086462"/>
                    <a:pt x="243061" y="1119093"/>
                    <a:pt x="219002" y="1143152"/>
                  </a:cubicBezTo>
                  <a:cubicBezTo>
                    <a:pt x="194944" y="1167211"/>
                    <a:pt x="162313" y="1180727"/>
                    <a:pt x="128289" y="1180727"/>
                  </a:cubicBezTo>
                  <a:lnTo>
                    <a:pt x="128289" y="1180727"/>
                  </a:lnTo>
                  <a:cubicBezTo>
                    <a:pt x="94264" y="1180727"/>
                    <a:pt x="61634" y="1167211"/>
                    <a:pt x="37575" y="1143152"/>
                  </a:cubicBezTo>
                  <a:cubicBezTo>
                    <a:pt x="13516" y="1119093"/>
                    <a:pt x="0" y="1086462"/>
                    <a:pt x="0" y="1052438"/>
                  </a:cubicBezTo>
                  <a:lnTo>
                    <a:pt x="0" y="128289"/>
                  </a:lnTo>
                  <a:cubicBezTo>
                    <a:pt x="0" y="94264"/>
                    <a:pt x="13516" y="61634"/>
                    <a:pt x="37575" y="37575"/>
                  </a:cubicBezTo>
                  <a:cubicBezTo>
                    <a:pt x="61634" y="13516"/>
                    <a:pt x="94264" y="0"/>
                    <a:pt x="1282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6577" cy="1218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685528"/>
            <a:ext cx="4609646" cy="40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r>
              <a:rPr lang="vi-VN" sz="267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Use case diagram</a:t>
            </a:r>
            <a:endParaRPr lang="en-US" sz="267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00069" y="8267700"/>
            <a:ext cx="11259270" cy="120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vi-VN" sz="25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Librarian</a:t>
            </a:r>
            <a:r>
              <a:rPr lang="en-US" sz="25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↔ (</a:t>
            </a:r>
            <a:r>
              <a:rPr lang="en-GB" sz="25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Book management, User management, Borrowing and returning management, Check book status, view statistics, E-book management</a:t>
            </a:r>
            <a:r>
              <a:rPr lang="en-US" sz="25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  <p:pic>
        <p:nvPicPr>
          <p:cNvPr id="17" name="Picture 16" descr="A diagram of a diagram&#10;&#10;Description automatically generated">
            <a:extLst>
              <a:ext uri="{FF2B5EF4-FFF2-40B4-BE49-F238E27FC236}">
                <a16:creationId xmlns:a16="http://schemas.microsoft.com/office/drawing/2014/main" id="{E3D0138A-7928-F2E2-0821-129D1F44B6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688" y="1736549"/>
            <a:ext cx="7460771" cy="6954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10225" y="495803"/>
            <a:ext cx="10049075" cy="9295394"/>
          </a:xfrm>
          <a:custGeom>
            <a:avLst/>
            <a:gdLst/>
            <a:ahLst/>
            <a:cxnLst/>
            <a:rect l="l" t="t" r="r" b="b"/>
            <a:pathLst>
              <a:path w="10049075" h="9295394">
                <a:moveTo>
                  <a:pt x="0" y="0"/>
                </a:moveTo>
                <a:lnTo>
                  <a:pt x="10049075" y="0"/>
                </a:lnTo>
                <a:lnTo>
                  <a:pt x="10049075" y="9295394"/>
                </a:lnTo>
                <a:lnTo>
                  <a:pt x="0" y="9295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681314" y="3698616"/>
            <a:ext cx="4867096" cy="2114211"/>
            <a:chOff x="0" y="0"/>
            <a:chExt cx="6489461" cy="2818947"/>
          </a:xfrm>
        </p:grpSpPr>
        <p:grpSp>
          <p:nvGrpSpPr>
            <p:cNvPr id="9" name="Group 9"/>
            <p:cNvGrpSpPr/>
            <p:nvPr/>
          </p:nvGrpSpPr>
          <p:grpSpPr>
            <a:xfrm rot="5400000">
              <a:off x="1322303" y="-238749"/>
              <a:ext cx="1735393" cy="4379999"/>
              <a:chOff x="0" y="0"/>
              <a:chExt cx="332012" cy="83797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32012" cy="837972"/>
              </a:xfrm>
              <a:custGeom>
                <a:avLst/>
                <a:gdLst/>
                <a:ahLst/>
                <a:cxnLst/>
                <a:rect l="l" t="t" r="r" b="b"/>
                <a:pathLst>
                  <a:path w="332012" h="837972">
                    <a:moveTo>
                      <a:pt x="166006" y="0"/>
                    </a:moveTo>
                    <a:lnTo>
                      <a:pt x="166006" y="0"/>
                    </a:lnTo>
                    <a:cubicBezTo>
                      <a:pt x="257688" y="0"/>
                      <a:pt x="332012" y="74323"/>
                      <a:pt x="332012" y="166006"/>
                    </a:cubicBezTo>
                    <a:lnTo>
                      <a:pt x="332012" y="671966"/>
                    </a:lnTo>
                    <a:cubicBezTo>
                      <a:pt x="332012" y="763649"/>
                      <a:pt x="257688" y="837972"/>
                      <a:pt x="166006" y="837972"/>
                    </a:cubicBezTo>
                    <a:lnTo>
                      <a:pt x="166006" y="837972"/>
                    </a:lnTo>
                    <a:cubicBezTo>
                      <a:pt x="121978" y="837972"/>
                      <a:pt x="79754" y="820482"/>
                      <a:pt x="48622" y="789350"/>
                    </a:cubicBezTo>
                    <a:cubicBezTo>
                      <a:pt x="17490" y="758218"/>
                      <a:pt x="0" y="715994"/>
                      <a:pt x="0" y="671966"/>
                    </a:cubicBezTo>
                    <a:lnTo>
                      <a:pt x="0" y="166006"/>
                    </a:lnTo>
                    <a:cubicBezTo>
                      <a:pt x="0" y="121978"/>
                      <a:pt x="17490" y="79754"/>
                      <a:pt x="48622" y="48622"/>
                    </a:cubicBezTo>
                    <a:cubicBezTo>
                      <a:pt x="79754" y="17490"/>
                      <a:pt x="121978" y="0"/>
                      <a:pt x="1660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32012" cy="876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416364" y="0"/>
              <a:ext cx="1266178" cy="1428692"/>
            </a:xfrm>
            <a:custGeom>
              <a:avLst/>
              <a:gdLst/>
              <a:ahLst/>
              <a:cxnLst/>
              <a:rect l="l" t="t" r="r" b="b"/>
              <a:pathLst>
                <a:path w="1266178" h="1428692">
                  <a:moveTo>
                    <a:pt x="0" y="0"/>
                  </a:moveTo>
                  <a:lnTo>
                    <a:pt x="1266178" y="0"/>
                  </a:lnTo>
                  <a:lnTo>
                    <a:pt x="1266178" y="1428692"/>
                  </a:lnTo>
                  <a:lnTo>
                    <a:pt x="0" y="1428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43266" y="1675460"/>
              <a:ext cx="6146195" cy="542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85"/>
                </a:lnSpc>
              </a:pPr>
              <a:r>
                <a:rPr lang="vi-VN" sz="2670" b="1" dirty="0">
                  <a:solidFill>
                    <a:srgbClr val="008AA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4.</a:t>
              </a:r>
              <a:r>
                <a:rPr lang="en-US" sz="2670" b="1" dirty="0">
                  <a:solidFill>
                    <a:srgbClr val="008AA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vi-VN" sz="2670" b="1" dirty="0">
                  <a:solidFill>
                    <a:srgbClr val="008AA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diagram</a:t>
              </a:r>
              <a:endParaRPr lang="en-US" sz="2670" b="1" dirty="0">
                <a:solidFill>
                  <a:srgbClr val="008AAC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889121" y="3621983"/>
            <a:ext cx="3567699" cy="2190845"/>
            <a:chOff x="0" y="0"/>
            <a:chExt cx="4756931" cy="2921126"/>
          </a:xfrm>
        </p:grpSpPr>
        <p:grpSp>
          <p:nvGrpSpPr>
            <p:cNvPr id="9" name="Group 9"/>
            <p:cNvGrpSpPr/>
            <p:nvPr/>
          </p:nvGrpSpPr>
          <p:grpSpPr>
            <a:xfrm rot="5400000">
              <a:off x="1276200" y="-257886"/>
              <a:ext cx="1902812" cy="4455211"/>
              <a:chOff x="0" y="0"/>
              <a:chExt cx="364042" cy="85236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64042" cy="852362"/>
              </a:xfrm>
              <a:custGeom>
                <a:avLst/>
                <a:gdLst/>
                <a:ahLst/>
                <a:cxnLst/>
                <a:rect l="l" t="t" r="r" b="b"/>
                <a:pathLst>
                  <a:path w="364042" h="852362">
                    <a:moveTo>
                      <a:pt x="182021" y="0"/>
                    </a:moveTo>
                    <a:lnTo>
                      <a:pt x="182021" y="0"/>
                    </a:lnTo>
                    <a:cubicBezTo>
                      <a:pt x="230296" y="0"/>
                      <a:pt x="276594" y="19177"/>
                      <a:pt x="310729" y="53313"/>
                    </a:cubicBezTo>
                    <a:cubicBezTo>
                      <a:pt x="344865" y="87448"/>
                      <a:pt x="364042" y="133746"/>
                      <a:pt x="364042" y="182021"/>
                    </a:cubicBezTo>
                    <a:lnTo>
                      <a:pt x="364042" y="670341"/>
                    </a:lnTo>
                    <a:cubicBezTo>
                      <a:pt x="364042" y="718616"/>
                      <a:pt x="344865" y="764914"/>
                      <a:pt x="310729" y="799049"/>
                    </a:cubicBezTo>
                    <a:cubicBezTo>
                      <a:pt x="276594" y="833185"/>
                      <a:pt x="230296" y="852362"/>
                      <a:pt x="182021" y="852362"/>
                    </a:cubicBezTo>
                    <a:lnTo>
                      <a:pt x="182021" y="852362"/>
                    </a:lnTo>
                    <a:cubicBezTo>
                      <a:pt x="81494" y="852362"/>
                      <a:pt x="0" y="770868"/>
                      <a:pt x="0" y="670341"/>
                    </a:cubicBezTo>
                    <a:lnTo>
                      <a:pt x="0" y="182021"/>
                    </a:lnTo>
                    <a:cubicBezTo>
                      <a:pt x="0" y="81494"/>
                      <a:pt x="81494" y="0"/>
                      <a:pt x="18202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64042" cy="8904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490753" y="0"/>
              <a:ext cx="1266178" cy="1428692"/>
            </a:xfrm>
            <a:custGeom>
              <a:avLst/>
              <a:gdLst/>
              <a:ahLst/>
              <a:cxnLst/>
              <a:rect l="l" t="t" r="r" b="b"/>
              <a:pathLst>
                <a:path w="1266178" h="1428692">
                  <a:moveTo>
                    <a:pt x="0" y="0"/>
                  </a:moveTo>
                  <a:lnTo>
                    <a:pt x="1266178" y="0"/>
                  </a:lnTo>
                  <a:lnTo>
                    <a:pt x="1266178" y="1428692"/>
                  </a:lnTo>
                  <a:lnTo>
                    <a:pt x="0" y="1428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52399" y="1419166"/>
              <a:ext cx="2838355" cy="535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85"/>
                </a:lnSpc>
              </a:pPr>
              <a:r>
                <a:rPr lang="vi-VN" sz="2670" b="1" dirty="0">
                  <a:solidFill>
                    <a:srgbClr val="008AA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  <a:r>
                <a:rPr lang="en-US" sz="2670" b="1" dirty="0">
                  <a:solidFill>
                    <a:srgbClr val="008AA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. </a:t>
              </a:r>
              <a:r>
                <a:rPr lang="vi-VN" sz="2670" b="1" dirty="0">
                  <a:solidFill>
                    <a:srgbClr val="008AA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C4 Model</a:t>
              </a:r>
              <a:endParaRPr lang="en-US" sz="2670" b="1" dirty="0">
                <a:solidFill>
                  <a:srgbClr val="008AAC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0FB452-644E-AFD3-4F96-209A8603F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829" y="748558"/>
            <a:ext cx="11672567" cy="7764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493</Words>
  <Application>Microsoft Office PowerPoint</Application>
  <PresentationFormat>Custom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Montserrat Ultra-Bold</vt:lpstr>
      <vt:lpstr>Montserrat Semi-Bold</vt:lpstr>
      <vt:lpstr>Montserrat Bold</vt:lpstr>
      <vt:lpstr>Arial</vt:lpstr>
      <vt:lpstr>Montserrat</vt:lpstr>
      <vt:lpstr>Calibri</vt:lpstr>
      <vt:lpstr>Montserrat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Development:</dc:title>
  <cp:lastModifiedBy>Nguyen Truong Son</cp:lastModifiedBy>
  <cp:revision>7</cp:revision>
  <dcterms:created xsi:type="dcterms:W3CDTF">2006-08-16T00:00:00Z</dcterms:created>
  <dcterms:modified xsi:type="dcterms:W3CDTF">2026-02-04T07:10:10Z</dcterms:modified>
  <dc:identifier>DAG2tu6XNQA</dc:identifier>
</cp:coreProperties>
</file>